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2" r:id="rId4"/>
  </p:sldMasterIdLst>
  <p:notesMasterIdLst>
    <p:notesMasterId r:id="rId27"/>
  </p:notesMasterIdLst>
  <p:handoutMasterIdLst>
    <p:handoutMasterId r:id="rId28"/>
  </p:handoutMasterIdLst>
  <p:sldIdLst>
    <p:sldId id="2142532340" r:id="rId5"/>
    <p:sldId id="2146847046" r:id="rId6"/>
    <p:sldId id="2146847089" r:id="rId7"/>
    <p:sldId id="2146847048" r:id="rId8"/>
    <p:sldId id="2146847049" r:id="rId9"/>
    <p:sldId id="2146847050" r:id="rId10"/>
    <p:sldId id="2146847096" r:id="rId11"/>
    <p:sldId id="2146847134" r:id="rId12"/>
    <p:sldId id="2146847135" r:id="rId13"/>
    <p:sldId id="2146847052" r:id="rId14"/>
    <p:sldId id="2146847100" r:id="rId15"/>
    <p:sldId id="2146847138" r:id="rId16"/>
    <p:sldId id="2146847137" r:id="rId17"/>
    <p:sldId id="2146847056" r:id="rId18"/>
    <p:sldId id="2146847107" r:id="rId19"/>
    <p:sldId id="2146847119" r:id="rId20"/>
    <p:sldId id="2146847120" r:id="rId21"/>
    <p:sldId id="2146847150" r:id="rId22"/>
    <p:sldId id="2146847151" r:id="rId23"/>
    <p:sldId id="2146847085" r:id="rId24"/>
    <p:sldId id="2146847084" r:id="rId25"/>
    <p:sldId id="2146847064" r:id="rId26"/>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A752CF65-4D58-4370-B229-5F4CB000B44D}">
          <p14:sldIdLst>
            <p14:sldId id="2142532340"/>
          </p14:sldIdLst>
        </p14:section>
        <p14:section name="Networking" id="{8B3AEA99-85F7-477B-B976-48DC47AA1A88}">
          <p14:sldIdLst/>
        </p14:section>
        <p14:section name="Security &amp; Identity" id="{1AA42572-B3BD-44F7-813B-C2C647DDBB3C}">
          <p14:sldIdLst>
            <p14:sldId id="2146847046"/>
            <p14:sldId id="2146847089"/>
          </p14:sldIdLst>
        </p14:section>
        <p14:section name="Management &amp; Governance" id="{34181601-6D48-4406-A525-C7B5A12C6C5B}">
          <p14:sldIdLst>
            <p14:sldId id="2146847048"/>
            <p14:sldId id="2146847049"/>
          </p14:sldIdLst>
        </p14:section>
        <p14:section name="Compute" id="{05AA80BB-8802-49AB-8336-A884227CE2F7}">
          <p14:sldIdLst>
            <p14:sldId id="2146847050"/>
            <p14:sldId id="2146847096"/>
            <p14:sldId id="2146847134"/>
            <p14:sldId id="2146847135"/>
          </p14:sldIdLst>
        </p14:section>
        <p14:section name="Storage &amp; Data" id="{1F159046-CE0A-45BC-9D5B-6E6C95980F78}">
          <p14:sldIdLst>
            <p14:sldId id="2146847052"/>
            <p14:sldId id="2146847100"/>
            <p14:sldId id="2146847138"/>
            <p14:sldId id="2146847137"/>
          </p14:sldIdLst>
        </p14:section>
        <p14:section name="Databases" id="{AEAFAE72-AD56-48F3-926B-38BAE269038F}">
          <p14:sldIdLst/>
        </p14:section>
        <p14:section name="Integration" id="{ACBD46A3-6F1C-451B-A154-0A056E0DEFF6}">
          <p14:sldIdLst>
            <p14:sldId id="2146847056"/>
            <p14:sldId id="2146847107"/>
          </p14:sldIdLst>
        </p14:section>
        <p14:section name="ML &amp; AI &amp; IOT" id="{F4E1EAF1-55E9-4CA4-8ADC-28B69C1D66D2}">
          <p14:sldIdLst>
            <p14:sldId id="2146847119"/>
            <p14:sldId id="2146847120"/>
            <p14:sldId id="2146847150"/>
            <p14:sldId id="2146847151"/>
          </p14:sldIdLst>
        </p14:section>
        <p14:section name="Miscellaneous" id="{A1456D7A-93BE-4023-90AA-7269D2F177BA}">
          <p14:sldIdLst/>
        </p14:section>
        <p14:section name="End" id="{82899442-2AC4-4699-95EB-48D45B913575}">
          <p14:sldIdLst>
            <p14:sldId id="2146847085"/>
            <p14:sldId id="2146847084"/>
            <p14:sldId id="2146847064"/>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736" userDrawn="1">
          <p15:clr>
            <a:srgbClr val="A4A3A4"/>
          </p15:clr>
        </p15:guide>
        <p15:guide id="2" pos="1477"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Emily Catuzzi" initials="EC" lastIdx="19" clrIdx="9">
    <p:extLst>
      <p:ext uri="{19B8F6BF-5375-455C-9EA6-DF929625EA0E}">
        <p15:presenceInfo xmlns:p15="http://schemas.microsoft.com/office/powerpoint/2012/main" userId="S::Emily_Catuzzi@epam.com::b46d6ad4-ac70-4125-82a7-0ece5134c360" providerId="AD"/>
      </p:ext>
    </p:extLst>
  </p:cmAuthor>
  <p:cmAuthor id="1" name="Laura Brady" initials="LB" lastIdx="52" clrIdx="3">
    <p:extLst>
      <p:ext uri="{19B8F6BF-5375-455C-9EA6-DF929625EA0E}">
        <p15:presenceInfo xmlns:p15="http://schemas.microsoft.com/office/powerpoint/2012/main" userId="S::Laura_Brady@epam.com::b18c91b0-83fb-4c27-875b-18626d50463b" providerId="AD"/>
      </p:ext>
    </p:extLst>
  </p:cmAuthor>
  <p:cmAuthor id="8" name="Gretchen Rice" initials="GR" lastIdx="4" clrIdx="10">
    <p:extLst>
      <p:ext uri="{19B8F6BF-5375-455C-9EA6-DF929625EA0E}">
        <p15:presenceInfo xmlns:p15="http://schemas.microsoft.com/office/powerpoint/2012/main" userId="S::gretchen_rice@epam.com::e279efbb-a837-440d-b0bd-684dd084c605" providerId="AD"/>
      </p:ext>
    </p:extLst>
  </p:cmAuthor>
  <p:cmAuthor id="2" name="Amy Legere" initials="AL" lastIdx="5" clrIdx="5">
    <p:extLst>
      <p:ext uri="{19B8F6BF-5375-455C-9EA6-DF929625EA0E}">
        <p15:presenceInfo xmlns:p15="http://schemas.microsoft.com/office/powerpoint/2012/main" userId="S::Amy_Legere@epam.com::36c3e91a-2059-4c30-8d42-5285dd7a2555" providerId="AD"/>
      </p:ext>
    </p:extLst>
  </p:cmAuthor>
  <p:cmAuthor id="9" name="Jennifer Markowitz" initials="JM" lastIdx="1" clrIdx="11">
    <p:extLst>
      <p:ext uri="{19B8F6BF-5375-455C-9EA6-DF929625EA0E}">
        <p15:presenceInfo xmlns:p15="http://schemas.microsoft.com/office/powerpoint/2012/main" userId="S::jennifer_markowitz@epam.com::f9148081-3671-49e1-8328-0a911bc72bfd" providerId="AD"/>
      </p:ext>
    </p:extLst>
  </p:cmAuthor>
  <p:cmAuthor id="3" name="John Hatz" initials="JH" lastIdx="1" clrIdx="4">
    <p:extLst>
      <p:ext uri="{19B8F6BF-5375-455C-9EA6-DF929625EA0E}">
        <p15:presenceInfo xmlns:p15="http://schemas.microsoft.com/office/powerpoint/2012/main" userId="S-1-5-21-2676001572-3131771074-2776907194-23347" providerId="AD"/>
      </p:ext>
    </p:extLst>
  </p:cmAuthor>
  <p:cmAuthor id="10" name="Nastassia Smolskaya" initials="NS" lastIdx="11" clrIdx="12">
    <p:extLst>
      <p:ext uri="{19B8F6BF-5375-455C-9EA6-DF929625EA0E}">
        <p15:presenceInfo xmlns:p15="http://schemas.microsoft.com/office/powerpoint/2012/main" userId="S::Nastassia_Smolskaya@epam.com::8ff1f7bc-3066-491e-a683-ea021ab0c825" providerId="AD"/>
      </p:ext>
    </p:extLst>
  </p:cmAuthor>
  <p:cmAuthor id="4" name="John Hatz" initials="JH [2]" lastIdx="3" clrIdx="6">
    <p:extLst>
      <p:ext uri="{19B8F6BF-5375-455C-9EA6-DF929625EA0E}">
        <p15:presenceInfo xmlns:p15="http://schemas.microsoft.com/office/powerpoint/2012/main" userId="S::john_hatz@epam.com::7f3a8b4b-4b1e-493d-b3f9-196adf0a1de0" providerId="AD"/>
      </p:ext>
    </p:extLst>
  </p:cmAuthor>
  <p:cmAuthor id="5" name="Mariette Kouwenberg-Mooney" initials="MK" lastIdx="19" clrIdx="7">
    <p:extLst>
      <p:ext uri="{19B8F6BF-5375-455C-9EA6-DF929625EA0E}">
        <p15:presenceInfo xmlns:p15="http://schemas.microsoft.com/office/powerpoint/2012/main" userId="S::Mariette_Kouwenberg-Mooney@epam.com::e2a13c51-a5c6-436b-ad7f-addd34212f51" providerId="AD"/>
      </p:ext>
    </p:extLst>
  </p:cmAuthor>
  <p:cmAuthor id="6" name="Julie Hansberry" initials="JH" lastIdx="13" clrIdx="8">
    <p:extLst>
      <p:ext uri="{19B8F6BF-5375-455C-9EA6-DF929625EA0E}">
        <p15:presenceInfo xmlns:p15="http://schemas.microsoft.com/office/powerpoint/2012/main" userId="S::julie_hansberry@epam.com::6cd6a8f9-b761-4260-92e9-1b9e9757868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5D43"/>
    <a:srgbClr val="CADC49"/>
    <a:srgbClr val="E53B2E"/>
    <a:srgbClr val="FFC000"/>
    <a:srgbClr val="D35D47"/>
    <a:srgbClr val="008ACF"/>
    <a:srgbClr val="76CDD8"/>
    <a:srgbClr val="75A0A6"/>
    <a:srgbClr val="569BA5"/>
    <a:srgbClr val="EDC1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B79132-3F09-4EB7-9156-AFD2ABE5B897}" v="37" dt="2021-04-12T18:27:46.9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91" autoAdjust="0"/>
    <p:restoredTop sz="94694"/>
  </p:normalViewPr>
  <p:slideViewPr>
    <p:cSldViewPr snapToGrid="0">
      <p:cViewPr varScale="1">
        <p:scale>
          <a:sx n="138" d="100"/>
          <a:sy n="138" d="100"/>
        </p:scale>
        <p:origin x="2688" y="120"/>
      </p:cViewPr>
      <p:guideLst/>
    </p:cSldViewPr>
  </p:slideViewPr>
  <p:notesTextViewPr>
    <p:cViewPr>
      <p:scale>
        <a:sx n="1" d="1"/>
        <a:sy n="1" d="1"/>
      </p:scale>
      <p:origin x="0" y="0"/>
    </p:cViewPr>
  </p:notesTextViewPr>
  <p:notesViewPr>
    <p:cSldViewPr snapToGrid="0">
      <p:cViewPr varScale="1">
        <p:scale>
          <a:sx n="121" d="100"/>
          <a:sy n="121" d="100"/>
        </p:scale>
        <p:origin x="7662" y="90"/>
      </p:cViewPr>
      <p:guideLst>
        <p:guide orient="horz" pos="2736"/>
        <p:guide pos="1477"/>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DC14FC-A894-4869-A797-1EC82735D106}" type="datetimeFigureOut">
              <a:rPr lang="en-US" smtClean="0"/>
              <a:t>8/8/2024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D33E97-F2BE-44DB-A57D-0C85E2CBF508}" type="slidenum">
              <a:rPr lang="en-US" smtClean="0"/>
              <a:t>‹#›</a:t>
            </a:fld>
            <a:endParaRPr lang="en-US"/>
          </a:p>
        </p:txBody>
      </p:sp>
    </p:spTree>
    <p:extLst>
      <p:ext uri="{BB962C8B-B14F-4D97-AF65-F5344CB8AC3E}">
        <p14:creationId xmlns:p14="http://schemas.microsoft.com/office/powerpoint/2010/main" val="296777814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gif>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F99C05-63F9-4248-8E20-3ACD9DF9DE7F}" type="datetimeFigureOut">
              <a:rPr lang="en-US" smtClean="0"/>
              <a:t>8/8/2024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74FABB-6DBE-47C4-B626-20167906F475}" type="slidenum">
              <a:rPr lang="en-US" smtClean="0"/>
              <a:t>‹#›</a:t>
            </a:fld>
            <a:endParaRPr lang="en-US"/>
          </a:p>
        </p:txBody>
      </p:sp>
    </p:spTree>
    <p:extLst>
      <p:ext uri="{BB962C8B-B14F-4D97-AF65-F5344CB8AC3E}">
        <p14:creationId xmlns:p14="http://schemas.microsoft.com/office/powerpoint/2010/main" val="4274864021"/>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74FABB-6DBE-47C4-B626-20167906F475}" type="slidenum">
              <a:rPr lang="en-US" smtClean="0"/>
              <a:t>1</a:t>
            </a:fld>
            <a:endParaRPr lang="en-US"/>
          </a:p>
        </p:txBody>
      </p:sp>
    </p:spTree>
    <p:extLst>
      <p:ext uri="{BB962C8B-B14F-4D97-AF65-F5344CB8AC3E}">
        <p14:creationId xmlns:p14="http://schemas.microsoft.com/office/powerpoint/2010/main" val="4144144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74FABB-6DBE-47C4-B626-20167906F475}" type="slidenum">
              <a:rPr lang="en-US" smtClean="0"/>
              <a:t>8</a:t>
            </a:fld>
            <a:endParaRPr lang="en-US"/>
          </a:p>
        </p:txBody>
      </p:sp>
    </p:spTree>
    <p:extLst>
      <p:ext uri="{BB962C8B-B14F-4D97-AF65-F5344CB8AC3E}">
        <p14:creationId xmlns:p14="http://schemas.microsoft.com/office/powerpoint/2010/main" val="37542160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Cover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42900" y="1200151"/>
            <a:ext cx="8458200" cy="2228850"/>
          </a:xfrm>
        </p:spPr>
        <p:txBody>
          <a:bodyPr lIns="0" tIns="0" rIns="0" bIns="0" anchor="b">
            <a:noAutofit/>
          </a:bodyPr>
          <a:lstStyle>
            <a:lvl1pPr algn="l">
              <a:lnSpc>
                <a:spcPct val="85000"/>
              </a:lnSpc>
              <a:defRPr sz="9000" b="0" i="0">
                <a:solidFill>
                  <a:schemeClr val="accent3"/>
                </a:solidFill>
                <a:latin typeface="+mj-lt"/>
                <a:ea typeface="Human Sans Thin" pitchFamily="2" charset="77"/>
                <a:cs typeface="Human Sans Thin" pitchFamily="2" charset="77"/>
              </a:defRPr>
            </a:lvl1pPr>
          </a:lstStyle>
          <a:p>
            <a:r>
              <a:rPr lang="en-US"/>
              <a:t>Proposal</a:t>
            </a:r>
            <a:br>
              <a:rPr lang="en-US"/>
            </a:br>
            <a:r>
              <a:rPr lang="en-US"/>
              <a:t>Title</a:t>
            </a:r>
          </a:p>
        </p:txBody>
      </p:sp>
      <p:sp>
        <p:nvSpPr>
          <p:cNvPr id="8" name="Text Placeholder 7"/>
          <p:cNvSpPr>
            <a:spLocks noGrp="1"/>
          </p:cNvSpPr>
          <p:nvPr>
            <p:ph type="body" sz="quarter" idx="11" hasCustomPrompt="1"/>
          </p:nvPr>
        </p:nvSpPr>
        <p:spPr>
          <a:xfrm>
            <a:off x="342900" y="3600450"/>
            <a:ext cx="8455914" cy="171450"/>
          </a:xfrm>
        </p:spPr>
        <p:txBody>
          <a:bodyPr lIns="0" tIns="0" rIns="0" bIns="0" anchor="t">
            <a:noAutofit/>
          </a:bodyPr>
          <a:lstStyle>
            <a:lvl1pPr marL="0" indent="0">
              <a:lnSpc>
                <a:spcPct val="100000"/>
              </a:lnSpc>
              <a:spcBef>
                <a:spcPts val="0"/>
              </a:spcBef>
              <a:spcAft>
                <a:spcPts val="0"/>
              </a:spcAft>
              <a:buNone/>
              <a:defRPr sz="1200" b="0" i="0" baseline="0">
                <a:solidFill>
                  <a:schemeClr val="bg1"/>
                </a:solidFill>
                <a:latin typeface="+mn-lt"/>
                <a:ea typeface="Calibri" panose="020F0502020204030204" pitchFamily="34" charset="0"/>
                <a:cs typeface="Calibri" panose="020F0502020204030204" pitchFamily="34" charset="0"/>
              </a:defRPr>
            </a:lvl1pPr>
            <a:lvl2pPr>
              <a:defRPr sz="1200">
                <a:solidFill>
                  <a:schemeClr val="bg1"/>
                </a:solidFill>
              </a:defRPr>
            </a:lvl2pPr>
            <a:lvl3pPr>
              <a:defRPr sz="1200">
                <a:solidFill>
                  <a:schemeClr val="bg1"/>
                </a:solidFill>
              </a:defRPr>
            </a:lvl3pPr>
            <a:lvl4pPr>
              <a:defRPr sz="1200">
                <a:solidFill>
                  <a:schemeClr val="bg1"/>
                </a:solidFill>
              </a:defRPr>
            </a:lvl4pPr>
            <a:lvl5pPr>
              <a:defRPr sz="1200">
                <a:solidFill>
                  <a:schemeClr val="bg1"/>
                </a:solidFill>
              </a:defRPr>
            </a:lvl5pPr>
          </a:lstStyle>
          <a:p>
            <a:r>
              <a:rPr lang="en-US"/>
              <a:t>Subtitle description</a:t>
            </a:r>
          </a:p>
        </p:txBody>
      </p:sp>
      <p:sp>
        <p:nvSpPr>
          <p:cNvPr id="5" name="Text Placeholder 4"/>
          <p:cNvSpPr>
            <a:spLocks noGrp="1"/>
          </p:cNvSpPr>
          <p:nvPr>
            <p:ph type="body" sz="quarter" idx="12" hasCustomPrompt="1"/>
          </p:nvPr>
        </p:nvSpPr>
        <p:spPr>
          <a:xfrm>
            <a:off x="342900" y="3864095"/>
            <a:ext cx="1988344" cy="171450"/>
          </a:xfrm>
        </p:spPr>
        <p:txBody>
          <a:bodyPr/>
          <a:lstStyle>
            <a:lvl1pPr>
              <a:lnSpc>
                <a:spcPct val="100000"/>
              </a:lnSpc>
              <a:spcBef>
                <a:spcPts val="0"/>
              </a:spcBef>
              <a:defRPr sz="900" b="0" i="0" cap="all" baseline="0">
                <a:solidFill>
                  <a:schemeClr val="bg1"/>
                </a:solidFill>
                <a:latin typeface="+mn-lt"/>
              </a:defRPr>
            </a:lvl1pPr>
          </a:lstStyle>
          <a:p>
            <a:pPr lvl="0"/>
            <a:r>
              <a:rPr lang="en-US"/>
              <a:t>Date</a:t>
            </a:r>
          </a:p>
        </p:txBody>
      </p:sp>
    </p:spTree>
    <p:extLst>
      <p:ext uri="{BB962C8B-B14F-4D97-AF65-F5344CB8AC3E}">
        <p14:creationId xmlns:p14="http://schemas.microsoft.com/office/powerpoint/2010/main" val="3037779421"/>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p:bg>
      <p:bgPr>
        <a:solidFill>
          <a:schemeClr val="tx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42901" y="3429000"/>
            <a:ext cx="4148137" cy="1200150"/>
          </a:xfrm>
        </p:spPr>
        <p:txBody>
          <a:bodyPr lIns="0" tIns="0" rIns="0" bIns="0" anchor="t">
            <a:normAutofit/>
          </a:bodyPr>
          <a:lstStyle>
            <a:lvl1pPr marL="0" indent="0" algn="l">
              <a:lnSpc>
                <a:spcPct val="110000"/>
              </a:lnSpc>
              <a:spcBef>
                <a:spcPts val="450"/>
              </a:spcBef>
              <a:spcAft>
                <a:spcPts val="0"/>
              </a:spcAft>
              <a:buNone/>
              <a:defRPr sz="900" b="0" i="0" baseline="0">
                <a:solidFill>
                  <a:schemeClr val="bg1"/>
                </a:solidFill>
                <a:latin typeface="+mn-lt"/>
                <a:ea typeface="Calibri" panose="020F0502020204030204" pitchFamily="34" charset="0"/>
                <a:cs typeface="Calibri" panose="020F0502020204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type section description</a:t>
            </a:r>
          </a:p>
        </p:txBody>
      </p:sp>
      <p:sp>
        <p:nvSpPr>
          <p:cNvPr id="8" name="Text Placeholder 7"/>
          <p:cNvSpPr>
            <a:spLocks noGrp="1"/>
          </p:cNvSpPr>
          <p:nvPr>
            <p:ph type="body" sz="quarter" idx="12" hasCustomPrompt="1"/>
          </p:nvPr>
        </p:nvSpPr>
        <p:spPr>
          <a:xfrm>
            <a:off x="342901" y="2743200"/>
            <a:ext cx="6299597" cy="514350"/>
          </a:xfrm>
        </p:spPr>
        <p:txBody>
          <a:bodyPr/>
          <a:lstStyle>
            <a:lvl1pPr marL="0" indent="0">
              <a:lnSpc>
                <a:spcPct val="100000"/>
              </a:lnSpc>
              <a:spcBef>
                <a:spcPts val="0"/>
              </a:spcBef>
              <a:spcAft>
                <a:spcPts val="0"/>
              </a:spcAft>
              <a:buNone/>
              <a:defRPr sz="3600" b="0" i="0" baseline="0">
                <a:solidFill>
                  <a:schemeClr val="accent3"/>
                </a:solidFill>
                <a:latin typeface="+mj-lt"/>
                <a:ea typeface="Calibri Light" charset="0"/>
                <a:cs typeface="Calibri Light" charset="0"/>
              </a:defRPr>
            </a:lvl1pPr>
          </a:lstStyle>
          <a:p>
            <a:pPr lvl="0"/>
            <a:r>
              <a:rPr lang="en-US"/>
              <a:t>Section Header</a:t>
            </a:r>
          </a:p>
        </p:txBody>
      </p:sp>
      <p:sp>
        <p:nvSpPr>
          <p:cNvPr id="11" name="Text Placeholder 10"/>
          <p:cNvSpPr>
            <a:spLocks noGrp="1"/>
          </p:cNvSpPr>
          <p:nvPr>
            <p:ph type="body" sz="quarter" idx="13" hasCustomPrompt="1"/>
          </p:nvPr>
        </p:nvSpPr>
        <p:spPr>
          <a:xfrm>
            <a:off x="252845" y="1285875"/>
            <a:ext cx="4148138" cy="1714500"/>
          </a:xfrm>
        </p:spPr>
        <p:txBody>
          <a:bodyPr wrap="square" anchor="b"/>
          <a:lstStyle>
            <a:lvl1pPr>
              <a:lnSpc>
                <a:spcPct val="100000"/>
              </a:lnSpc>
              <a:spcBef>
                <a:spcPts val="0"/>
              </a:spcBef>
              <a:spcAft>
                <a:spcPts val="0"/>
              </a:spcAft>
              <a:defRPr sz="16500" b="0" i="0">
                <a:solidFill>
                  <a:schemeClr val="accent3"/>
                </a:solidFill>
                <a:latin typeface="+mj-lt"/>
                <a:ea typeface="Human Sans Thin" pitchFamily="2" charset="77"/>
                <a:cs typeface="Human Sans Thin" pitchFamily="2" charset="77"/>
              </a:defRPr>
            </a:lvl1pPr>
          </a:lstStyle>
          <a:p>
            <a:pPr lvl="0"/>
            <a:r>
              <a:rPr lang="en-US"/>
              <a:t>0</a:t>
            </a:r>
          </a:p>
        </p:txBody>
      </p:sp>
      <p:sp>
        <p:nvSpPr>
          <p:cNvPr id="7" name="Slide Number Placeholder 13"/>
          <p:cNvSpPr txBox="1">
            <a:spLocks/>
          </p:cNvSpPr>
          <p:nvPr userDrawn="1"/>
        </p:nvSpPr>
        <p:spPr>
          <a:xfrm>
            <a:off x="8522494" y="4800599"/>
            <a:ext cx="276320" cy="171450"/>
          </a:xfrm>
          <a:prstGeom prst="rect">
            <a:avLst/>
          </a:prstGeom>
        </p:spPr>
        <p:txBody>
          <a:bodyPr vert="horz" lIns="0" tIns="0" rIns="0" bIns="0" rtlCol="0" anchor="ctr"/>
          <a:lstStyle>
            <a:defPPr>
              <a:defRPr lang="en-US"/>
            </a:defPPr>
            <a:lvl1pPr marL="0" algn="r" defTabSz="914400" rtl="0" eaLnBrk="1" latinLnBrk="0" hangingPunct="1">
              <a:defRPr sz="800" b="0" i="0" kern="1200">
                <a:solidFill>
                  <a:schemeClr val="tx1"/>
                </a:solidFill>
                <a:latin typeface="+mn-lt"/>
                <a:ea typeface="Calibri" panose="020F0502020204030204" pitchFamily="34" charset="0"/>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15F3C1C-9817-214B-A493-8D89031D0F96}" type="slidenum">
              <a:rPr lang="en-US" sz="600" b="0" i="0" smtClean="0">
                <a:solidFill>
                  <a:schemeClr val="bg1"/>
                </a:solidFill>
                <a:latin typeface="+mn-lt"/>
              </a:rPr>
              <a:pPr/>
              <a:t>‹#›</a:t>
            </a:fld>
            <a:endParaRPr lang="en-US" sz="600" b="0" i="0">
              <a:solidFill>
                <a:schemeClr val="bg1"/>
              </a:solidFill>
              <a:latin typeface="+mn-lt"/>
            </a:endParaRPr>
          </a:p>
        </p:txBody>
      </p:sp>
    </p:spTree>
    <p:extLst>
      <p:ext uri="{BB962C8B-B14F-4D97-AF65-F5344CB8AC3E}">
        <p14:creationId xmlns:p14="http://schemas.microsoft.com/office/powerpoint/2010/main" val="2513291986"/>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358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342900" y="342900"/>
            <a:ext cx="8455914" cy="342900"/>
          </a:xfrm>
        </p:spPr>
        <p:txBody>
          <a:bodyPr/>
          <a:lstStyle>
            <a:lvl1pPr>
              <a:defRPr b="1">
                <a:latin typeface="+mn-lt"/>
              </a:defRPr>
            </a:lvl1pPr>
          </a:lstStyle>
          <a:p>
            <a:r>
              <a:rPr lang="en-US"/>
              <a:t>Click to edit Master title style</a:t>
            </a:r>
          </a:p>
        </p:txBody>
      </p:sp>
      <p:sp>
        <p:nvSpPr>
          <p:cNvPr id="8" name="Text Placeholder 10"/>
          <p:cNvSpPr>
            <a:spLocks noGrp="1"/>
          </p:cNvSpPr>
          <p:nvPr>
            <p:ph type="body" sz="quarter" idx="15" hasCustomPrompt="1"/>
          </p:nvPr>
        </p:nvSpPr>
        <p:spPr>
          <a:xfrm>
            <a:off x="342900" y="173620"/>
            <a:ext cx="2708910" cy="169280"/>
          </a:xfrm>
        </p:spPr>
        <p:txBody>
          <a:bodyPr/>
          <a:lstStyle>
            <a:lvl1pPr>
              <a:defRPr sz="675" b="1" cap="all" baseline="0">
                <a:solidFill>
                  <a:schemeClr val="accent3"/>
                </a:solidFill>
                <a:latin typeface="+mn-lt"/>
              </a:defRPr>
            </a:lvl1pPr>
          </a:lstStyle>
          <a:p>
            <a:pPr lvl="0"/>
            <a:r>
              <a:rPr lang="en-US"/>
              <a:t>Click to add section title</a:t>
            </a:r>
          </a:p>
        </p:txBody>
      </p:sp>
    </p:spTree>
    <p:extLst>
      <p:ext uri="{BB962C8B-B14F-4D97-AF65-F5344CB8AC3E}">
        <p14:creationId xmlns:p14="http://schemas.microsoft.com/office/powerpoint/2010/main" val="3330546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8" name="Text Placeholder 10"/>
          <p:cNvSpPr>
            <a:spLocks noGrp="1"/>
          </p:cNvSpPr>
          <p:nvPr>
            <p:ph type="body" sz="quarter" idx="15" hasCustomPrompt="1"/>
          </p:nvPr>
        </p:nvSpPr>
        <p:spPr>
          <a:xfrm>
            <a:off x="342900" y="173620"/>
            <a:ext cx="2708910" cy="169280"/>
          </a:xfrm>
        </p:spPr>
        <p:txBody>
          <a:bodyPr/>
          <a:lstStyle>
            <a:lvl1pPr>
              <a:defRPr sz="675" b="1" cap="all" baseline="0">
                <a:solidFill>
                  <a:schemeClr val="accent3"/>
                </a:solidFill>
                <a:latin typeface="+mn-lt"/>
              </a:defRPr>
            </a:lvl1pPr>
          </a:lstStyle>
          <a:p>
            <a:pPr lvl="0"/>
            <a:r>
              <a:rPr lang="en-US"/>
              <a:t>Click to add section title</a:t>
            </a:r>
          </a:p>
        </p:txBody>
      </p:sp>
    </p:spTree>
    <p:extLst>
      <p:ext uri="{BB962C8B-B14F-4D97-AF65-F5344CB8AC3E}">
        <p14:creationId xmlns:p14="http://schemas.microsoft.com/office/powerpoint/2010/main" val="33213973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Tex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342900" y="855080"/>
            <a:ext cx="7022306" cy="3774069"/>
          </a:xfrm>
        </p:spPr>
        <p:txBody>
          <a:bodyPr lIns="0" tIns="0" rIns="0" bIns="0"/>
          <a:lstStyle>
            <a:lvl1pPr marL="0" indent="0">
              <a:lnSpc>
                <a:spcPct val="110000"/>
              </a:lnSpc>
              <a:spcAft>
                <a:spcPts val="0"/>
              </a:spcAft>
              <a:buNone/>
              <a:tabLst>
                <a:tab pos="2438400" algn="l"/>
              </a:tabLst>
              <a:defRPr sz="1200" b="0" i="0" baseline="0">
                <a:latin typeface="+mn-lt"/>
              </a:defRPr>
            </a:lvl1pPr>
            <a:lvl2pPr marL="342900" indent="0">
              <a:buNone/>
              <a:defRPr/>
            </a:lvl2pPr>
            <a:lvl3pPr marL="685800" indent="0">
              <a:buNone/>
              <a:defRPr/>
            </a:lvl3pPr>
            <a:lvl4pPr marL="1028700" indent="0">
              <a:buNone/>
              <a:defRPr/>
            </a:lvl4pPr>
            <a:lvl5pPr marL="1371600" indent="0">
              <a:buNone/>
              <a:defRPr/>
            </a:lvl5pPr>
          </a:lstStyle>
          <a:p>
            <a:pPr lvl="0"/>
            <a:r>
              <a:rPr lang="en-US"/>
              <a:t>Edit Master text styles</a:t>
            </a:r>
          </a:p>
        </p:txBody>
      </p:sp>
      <p:sp>
        <p:nvSpPr>
          <p:cNvPr id="11" name="Title 1"/>
          <p:cNvSpPr>
            <a:spLocks noGrp="1"/>
          </p:cNvSpPr>
          <p:nvPr>
            <p:ph type="title"/>
          </p:nvPr>
        </p:nvSpPr>
        <p:spPr>
          <a:xfrm>
            <a:off x="342900" y="342900"/>
            <a:ext cx="8455914" cy="342900"/>
          </a:xfrm>
        </p:spPr>
        <p:txBody>
          <a:bodyPr/>
          <a:lstStyle>
            <a:lvl1pPr>
              <a:defRPr b="1">
                <a:latin typeface="+mn-lt"/>
              </a:defRPr>
            </a:lvl1pPr>
          </a:lstStyle>
          <a:p>
            <a:r>
              <a:rPr lang="en-US"/>
              <a:t>Click to edit Master title style</a:t>
            </a:r>
          </a:p>
        </p:txBody>
      </p:sp>
      <p:sp>
        <p:nvSpPr>
          <p:cNvPr id="12" name="Text Placeholder 10"/>
          <p:cNvSpPr>
            <a:spLocks noGrp="1"/>
          </p:cNvSpPr>
          <p:nvPr>
            <p:ph type="body" sz="quarter" idx="15" hasCustomPrompt="1"/>
          </p:nvPr>
        </p:nvSpPr>
        <p:spPr>
          <a:xfrm>
            <a:off x="342900" y="173620"/>
            <a:ext cx="2708910" cy="169280"/>
          </a:xfrm>
        </p:spPr>
        <p:txBody>
          <a:bodyPr/>
          <a:lstStyle>
            <a:lvl1pPr>
              <a:defRPr sz="675" b="1" cap="all" baseline="0">
                <a:solidFill>
                  <a:schemeClr val="accent3"/>
                </a:solidFill>
                <a:latin typeface="+mn-lt"/>
              </a:defRPr>
            </a:lvl1pPr>
          </a:lstStyle>
          <a:p>
            <a:pPr lvl="0"/>
            <a:r>
              <a:rPr lang="en-US"/>
              <a:t>Click to add section title</a:t>
            </a:r>
          </a:p>
        </p:txBody>
      </p:sp>
    </p:spTree>
    <p:extLst>
      <p:ext uri="{BB962C8B-B14F-4D97-AF65-F5344CB8AC3E}">
        <p14:creationId xmlns:p14="http://schemas.microsoft.com/office/powerpoint/2010/main" val="2402786929"/>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 Tex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4433776" y="855080"/>
            <a:ext cx="4365038" cy="3774069"/>
          </a:xfrm>
        </p:spPr>
        <p:txBody>
          <a:bodyPr lIns="0" tIns="0" rIns="0" bIns="0"/>
          <a:lstStyle>
            <a:lvl1pPr marL="0" indent="0">
              <a:lnSpc>
                <a:spcPct val="110000"/>
              </a:lnSpc>
              <a:spcAft>
                <a:spcPts val="0"/>
              </a:spcAft>
              <a:buNone/>
              <a:tabLst>
                <a:tab pos="2438400" algn="l"/>
              </a:tabLst>
              <a:defRPr sz="1200" b="0" i="0" baseline="0">
                <a:latin typeface="+mj-lt"/>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Edit Master text styles</a:t>
            </a:r>
          </a:p>
        </p:txBody>
      </p:sp>
      <p:sp>
        <p:nvSpPr>
          <p:cNvPr id="11" name="Title 1"/>
          <p:cNvSpPr>
            <a:spLocks noGrp="1"/>
          </p:cNvSpPr>
          <p:nvPr>
            <p:ph type="title"/>
          </p:nvPr>
        </p:nvSpPr>
        <p:spPr>
          <a:xfrm>
            <a:off x="342900" y="342900"/>
            <a:ext cx="8455914" cy="342900"/>
          </a:xfrm>
        </p:spPr>
        <p:txBody>
          <a:bodyPr/>
          <a:lstStyle>
            <a:lvl1pPr>
              <a:defRPr b="1">
                <a:latin typeface="+mj-lt"/>
              </a:defRPr>
            </a:lvl1pPr>
          </a:lstStyle>
          <a:p>
            <a:r>
              <a:rPr lang="en-US" dirty="0"/>
              <a:t>Click to edit Master title style</a:t>
            </a:r>
          </a:p>
        </p:txBody>
      </p:sp>
      <p:sp>
        <p:nvSpPr>
          <p:cNvPr id="12" name="Text Placeholder 10"/>
          <p:cNvSpPr>
            <a:spLocks noGrp="1"/>
          </p:cNvSpPr>
          <p:nvPr>
            <p:ph type="body" sz="quarter" idx="15" hasCustomPrompt="1"/>
          </p:nvPr>
        </p:nvSpPr>
        <p:spPr>
          <a:xfrm>
            <a:off x="342900" y="173620"/>
            <a:ext cx="2708910" cy="169280"/>
          </a:xfrm>
        </p:spPr>
        <p:txBody>
          <a:bodyPr/>
          <a:lstStyle>
            <a:lvl1pPr>
              <a:defRPr sz="675" b="1" cap="all" baseline="0">
                <a:solidFill>
                  <a:schemeClr val="accent3"/>
                </a:solidFill>
                <a:latin typeface="+mj-lt"/>
              </a:defRPr>
            </a:lvl1pPr>
          </a:lstStyle>
          <a:p>
            <a:pPr lvl="0"/>
            <a:r>
              <a:rPr lang="en-US"/>
              <a:t>Click to add section title</a:t>
            </a:r>
          </a:p>
        </p:txBody>
      </p:sp>
      <p:sp>
        <p:nvSpPr>
          <p:cNvPr id="6" name="Text Placeholder 9">
            <a:extLst>
              <a:ext uri="{FF2B5EF4-FFF2-40B4-BE49-F238E27FC236}">
                <a16:creationId xmlns:a16="http://schemas.microsoft.com/office/drawing/2014/main" id="{47BF3F39-D94F-BC48-8482-2214B9D8033C}"/>
              </a:ext>
            </a:extLst>
          </p:cNvPr>
          <p:cNvSpPr>
            <a:spLocks noGrp="1"/>
          </p:cNvSpPr>
          <p:nvPr>
            <p:ph type="body" sz="quarter" idx="16"/>
          </p:nvPr>
        </p:nvSpPr>
        <p:spPr>
          <a:xfrm>
            <a:off x="342900" y="855080"/>
            <a:ext cx="3955312" cy="3774069"/>
          </a:xfrm>
        </p:spPr>
        <p:txBody>
          <a:bodyPr lIns="0" tIns="0" rIns="0" bIns="0"/>
          <a:lstStyle>
            <a:lvl1pPr marL="0" indent="0">
              <a:lnSpc>
                <a:spcPct val="110000"/>
              </a:lnSpc>
              <a:spcAft>
                <a:spcPts val="0"/>
              </a:spcAft>
              <a:buNone/>
              <a:tabLst>
                <a:tab pos="2438400" algn="l"/>
              </a:tabLst>
              <a:defRPr sz="1000" b="0" i="0" baseline="0">
                <a:latin typeface="+mj-lt"/>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Edit Master text styles</a:t>
            </a:r>
          </a:p>
        </p:txBody>
      </p:sp>
    </p:spTree>
    <p:extLst>
      <p:ext uri="{BB962C8B-B14F-4D97-AF65-F5344CB8AC3E}">
        <p14:creationId xmlns:p14="http://schemas.microsoft.com/office/powerpoint/2010/main" val="2291217687"/>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 Tex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342900" y="855080"/>
            <a:ext cx="8455914" cy="3774069"/>
          </a:xfrm>
        </p:spPr>
        <p:txBody>
          <a:bodyPr lIns="0" tIns="0" rIns="0" bIns="0"/>
          <a:lstStyle>
            <a:lvl1pPr marL="0" indent="0">
              <a:lnSpc>
                <a:spcPct val="110000"/>
              </a:lnSpc>
              <a:spcAft>
                <a:spcPts val="0"/>
              </a:spcAft>
              <a:buNone/>
              <a:tabLst>
                <a:tab pos="2438400" algn="l"/>
              </a:tabLst>
              <a:defRPr sz="1000" b="0" i="0" baseline="0">
                <a:latin typeface="+mj-lt"/>
              </a:defRPr>
            </a:lvl1pPr>
            <a:lvl2pPr marL="342900" indent="0">
              <a:buNone/>
              <a:defRPr/>
            </a:lvl2pPr>
            <a:lvl3pPr marL="685800" indent="0">
              <a:buNone/>
              <a:defRPr/>
            </a:lvl3pPr>
            <a:lvl4pPr marL="1028700" indent="0">
              <a:buNone/>
              <a:defRPr/>
            </a:lvl4pPr>
            <a:lvl5pPr marL="1371600" indent="0">
              <a:buNone/>
              <a:defRPr/>
            </a:lvl5pPr>
          </a:lstStyle>
          <a:p>
            <a:pPr lvl="0"/>
            <a:r>
              <a:rPr lang="en-US" dirty="0"/>
              <a:t>Edit Master text styles</a:t>
            </a:r>
          </a:p>
        </p:txBody>
      </p:sp>
      <p:sp>
        <p:nvSpPr>
          <p:cNvPr id="11" name="Title 1"/>
          <p:cNvSpPr>
            <a:spLocks noGrp="1"/>
          </p:cNvSpPr>
          <p:nvPr>
            <p:ph type="title"/>
          </p:nvPr>
        </p:nvSpPr>
        <p:spPr>
          <a:xfrm>
            <a:off x="342900" y="342900"/>
            <a:ext cx="8455914" cy="342900"/>
          </a:xfrm>
        </p:spPr>
        <p:txBody>
          <a:bodyPr/>
          <a:lstStyle>
            <a:lvl1pPr>
              <a:defRPr b="1">
                <a:latin typeface="+mn-lt"/>
              </a:defRPr>
            </a:lvl1pPr>
          </a:lstStyle>
          <a:p>
            <a:r>
              <a:rPr lang="en-US"/>
              <a:t>Click to edit Master title style</a:t>
            </a:r>
          </a:p>
        </p:txBody>
      </p:sp>
      <p:sp>
        <p:nvSpPr>
          <p:cNvPr id="12" name="Text Placeholder 10"/>
          <p:cNvSpPr>
            <a:spLocks noGrp="1"/>
          </p:cNvSpPr>
          <p:nvPr>
            <p:ph type="body" sz="quarter" idx="15" hasCustomPrompt="1"/>
          </p:nvPr>
        </p:nvSpPr>
        <p:spPr>
          <a:xfrm>
            <a:off x="342900" y="173620"/>
            <a:ext cx="2708910" cy="169280"/>
          </a:xfrm>
        </p:spPr>
        <p:txBody>
          <a:bodyPr/>
          <a:lstStyle>
            <a:lvl1pPr>
              <a:defRPr sz="675" b="1" cap="all" baseline="0">
                <a:solidFill>
                  <a:schemeClr val="accent3"/>
                </a:solidFill>
                <a:latin typeface="+mn-lt"/>
              </a:defRPr>
            </a:lvl1pPr>
          </a:lstStyle>
          <a:p>
            <a:pPr lvl="0"/>
            <a:r>
              <a:rPr lang="en-US"/>
              <a:t>Click to add section title</a:t>
            </a:r>
          </a:p>
        </p:txBody>
      </p:sp>
    </p:spTree>
    <p:extLst>
      <p:ext uri="{BB962C8B-B14F-4D97-AF65-F5344CB8AC3E}">
        <p14:creationId xmlns:p14="http://schemas.microsoft.com/office/powerpoint/2010/main" val="285822259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 Text">
    <p:bg>
      <p:bgPr>
        <a:solidFill>
          <a:schemeClr val="tx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342900" y="855080"/>
            <a:ext cx="8455914" cy="3774069"/>
          </a:xfrm>
        </p:spPr>
        <p:txBody>
          <a:bodyPr lIns="0" tIns="0" rIns="0" bIns="0"/>
          <a:lstStyle>
            <a:lvl1pPr marL="0" indent="0">
              <a:lnSpc>
                <a:spcPct val="110000"/>
              </a:lnSpc>
              <a:spcAft>
                <a:spcPts val="0"/>
              </a:spcAft>
              <a:buNone/>
              <a:tabLst>
                <a:tab pos="2438400" algn="l"/>
              </a:tabLst>
              <a:defRPr sz="6600" b="0" i="0" baseline="0">
                <a:solidFill>
                  <a:schemeClr val="bg1"/>
                </a:solidFill>
                <a:latin typeface="+mj-lt"/>
              </a:defRPr>
            </a:lvl1pPr>
            <a:lvl2pPr marL="342900" indent="0">
              <a:buNone/>
              <a:defRPr/>
            </a:lvl2pPr>
            <a:lvl3pPr marL="685800" indent="0">
              <a:buNone/>
              <a:defRPr/>
            </a:lvl3pPr>
            <a:lvl4pPr marL="1028700" indent="0">
              <a:buNone/>
              <a:defRPr/>
            </a:lvl4pPr>
            <a:lvl5pPr marL="1371600" indent="0">
              <a:buNone/>
              <a:defRPr/>
            </a:lvl5pPr>
          </a:lstStyle>
          <a:p>
            <a:pPr lvl="0"/>
            <a:r>
              <a:rPr lang="en-US"/>
              <a:t>Edit Master text styles</a:t>
            </a:r>
          </a:p>
        </p:txBody>
      </p:sp>
      <p:sp>
        <p:nvSpPr>
          <p:cNvPr id="11" name="Title 1"/>
          <p:cNvSpPr>
            <a:spLocks noGrp="1"/>
          </p:cNvSpPr>
          <p:nvPr>
            <p:ph type="title"/>
          </p:nvPr>
        </p:nvSpPr>
        <p:spPr>
          <a:xfrm>
            <a:off x="342900" y="342900"/>
            <a:ext cx="8455914" cy="342900"/>
          </a:xfrm>
        </p:spPr>
        <p:txBody>
          <a:bodyPr/>
          <a:lstStyle>
            <a:lvl1pPr>
              <a:defRPr b="1">
                <a:solidFill>
                  <a:schemeClr val="bg1"/>
                </a:solidFill>
                <a:latin typeface="+mn-lt"/>
              </a:defRPr>
            </a:lvl1pPr>
          </a:lstStyle>
          <a:p>
            <a:r>
              <a:rPr lang="en-US"/>
              <a:t>Click to edit Master title style</a:t>
            </a:r>
          </a:p>
        </p:txBody>
      </p:sp>
      <p:sp>
        <p:nvSpPr>
          <p:cNvPr id="12" name="Text Placeholder 10"/>
          <p:cNvSpPr>
            <a:spLocks noGrp="1"/>
          </p:cNvSpPr>
          <p:nvPr>
            <p:ph type="body" sz="quarter" idx="15" hasCustomPrompt="1"/>
          </p:nvPr>
        </p:nvSpPr>
        <p:spPr>
          <a:xfrm>
            <a:off x="342900" y="173620"/>
            <a:ext cx="2708910" cy="169280"/>
          </a:xfrm>
        </p:spPr>
        <p:txBody>
          <a:bodyPr/>
          <a:lstStyle>
            <a:lvl1pPr>
              <a:defRPr sz="675" b="1" cap="all" baseline="0">
                <a:solidFill>
                  <a:schemeClr val="accent3"/>
                </a:solidFill>
                <a:latin typeface="+mn-lt"/>
              </a:defRPr>
            </a:lvl1pPr>
          </a:lstStyle>
          <a:p>
            <a:pPr lvl="0"/>
            <a:r>
              <a:rPr lang="en-US"/>
              <a:t>Click to add section title</a:t>
            </a:r>
          </a:p>
        </p:txBody>
      </p:sp>
      <p:sp>
        <p:nvSpPr>
          <p:cNvPr id="8" name="Slide Number Placeholder 13">
            <a:extLst>
              <a:ext uri="{FF2B5EF4-FFF2-40B4-BE49-F238E27FC236}">
                <a16:creationId xmlns:a16="http://schemas.microsoft.com/office/drawing/2014/main" id="{841CA2A1-3D39-2344-A5FA-9709C1FE6425}"/>
              </a:ext>
            </a:extLst>
          </p:cNvPr>
          <p:cNvSpPr txBox="1">
            <a:spLocks/>
          </p:cNvSpPr>
          <p:nvPr userDrawn="1"/>
        </p:nvSpPr>
        <p:spPr>
          <a:xfrm>
            <a:off x="8522494" y="4800599"/>
            <a:ext cx="276320" cy="171450"/>
          </a:xfrm>
          <a:prstGeom prst="rect">
            <a:avLst/>
          </a:prstGeom>
        </p:spPr>
        <p:txBody>
          <a:bodyPr vert="horz" lIns="0" tIns="0" rIns="0" bIns="0" rtlCol="0" anchor="ctr"/>
          <a:lstStyle>
            <a:defPPr>
              <a:defRPr lang="en-US"/>
            </a:defPPr>
            <a:lvl1pPr marL="0" algn="r" defTabSz="914400" rtl="0" eaLnBrk="1" latinLnBrk="0" hangingPunct="1">
              <a:defRPr sz="800" b="0" i="0" kern="1200">
                <a:solidFill>
                  <a:schemeClr val="tx1"/>
                </a:solidFill>
                <a:latin typeface="+mn-lt"/>
                <a:ea typeface="Calibri" panose="020F0502020204030204" pitchFamily="34" charset="0"/>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15F3C1C-9817-214B-A493-8D89031D0F96}" type="slidenum">
              <a:rPr lang="en-US" sz="600" b="0" i="0" smtClean="0">
                <a:solidFill>
                  <a:schemeClr val="bg1"/>
                </a:solidFill>
                <a:latin typeface="Human Sans Regular" pitchFamily="2" charset="77"/>
              </a:rPr>
              <a:pPr/>
              <a:t>‹#›</a:t>
            </a:fld>
            <a:endParaRPr lang="en-US" sz="600" b="0" i="0">
              <a:solidFill>
                <a:schemeClr val="bg1"/>
              </a:solidFill>
              <a:latin typeface="Human Sans Regular" pitchFamily="2" charset="77"/>
            </a:endParaRPr>
          </a:p>
        </p:txBody>
      </p:sp>
    </p:spTree>
    <p:extLst>
      <p:ext uri="{BB962C8B-B14F-4D97-AF65-F5344CB8AC3E}">
        <p14:creationId xmlns:p14="http://schemas.microsoft.com/office/powerpoint/2010/main" val="1481691825"/>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1" y="342900"/>
            <a:ext cx="7020408" cy="342900"/>
          </a:xfrm>
          <a:prstGeom prst="rect">
            <a:avLst/>
          </a:prstGeom>
        </p:spPr>
        <p:txBody>
          <a:bodyPr vert="horz" lIns="0" tIns="0" rIns="0" bIns="0" rtlCol="0" anchor="t">
            <a:noAutofit/>
          </a:bodyPr>
          <a:lstStyle/>
          <a:p>
            <a:r>
              <a:rPr lang="en-US"/>
              <a:t>Click to edit Master title style</a:t>
            </a:r>
          </a:p>
        </p:txBody>
      </p:sp>
      <p:sp>
        <p:nvSpPr>
          <p:cNvPr id="3" name="Text Placeholder 2"/>
          <p:cNvSpPr>
            <a:spLocks noGrp="1"/>
          </p:cNvSpPr>
          <p:nvPr>
            <p:ph type="body" idx="1"/>
          </p:nvPr>
        </p:nvSpPr>
        <p:spPr>
          <a:xfrm>
            <a:off x="342901" y="859971"/>
            <a:ext cx="7022306" cy="3769178"/>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13"/>
          <p:cNvSpPr txBox="1">
            <a:spLocks/>
          </p:cNvSpPr>
          <p:nvPr userDrawn="1"/>
        </p:nvSpPr>
        <p:spPr>
          <a:xfrm>
            <a:off x="8522494" y="4800599"/>
            <a:ext cx="276320" cy="171450"/>
          </a:xfrm>
          <a:prstGeom prst="rect">
            <a:avLst/>
          </a:prstGeom>
        </p:spPr>
        <p:txBody>
          <a:bodyPr vert="horz" lIns="0" tIns="0" rIns="0" bIns="0" rtlCol="0" anchor="ctr"/>
          <a:lstStyle>
            <a:defPPr>
              <a:defRPr lang="en-US"/>
            </a:defPPr>
            <a:lvl1pPr marL="0" algn="r" defTabSz="914400" rtl="0" eaLnBrk="1" latinLnBrk="0" hangingPunct="1">
              <a:defRPr sz="800" b="0" i="0" kern="1200">
                <a:solidFill>
                  <a:schemeClr val="tx1"/>
                </a:solidFill>
                <a:latin typeface="+mn-lt"/>
                <a:ea typeface="Calibri" panose="020F0502020204030204" pitchFamily="34" charset="0"/>
                <a:cs typeface="Calibri" panose="020F050202020403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15F3C1C-9817-214B-A493-8D89031D0F96}" type="slidenum">
              <a:rPr lang="en-US" sz="600" b="0" i="0" smtClean="0">
                <a:latin typeface="Calibri" panose="020F0502020204030204" pitchFamily="34" charset="0"/>
                <a:cs typeface="Calibri" panose="020F0502020204030204" pitchFamily="34" charset="0"/>
              </a:rPr>
              <a:pPr/>
              <a:t>‹#›</a:t>
            </a:fld>
            <a:endParaRPr lang="en-US" sz="600" b="0" i="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27938063"/>
      </p:ext>
    </p:extLst>
  </p:cSld>
  <p:clrMap bg1="lt1" tx1="dk1" bg2="lt2" tx2="dk2" accent1="accent1" accent2="accent2" accent3="accent3" accent4="accent4" accent5="accent5" accent6="accent6" hlink="hlink" folHlink="folHlink"/>
  <p:sldLayoutIdLst>
    <p:sldLayoutId id="2147483863" r:id="rId1"/>
    <p:sldLayoutId id="2147483816" r:id="rId2"/>
    <p:sldLayoutId id="2147483822" r:id="rId3"/>
    <p:sldLayoutId id="2147483823" r:id="rId4"/>
    <p:sldLayoutId id="2147483824" r:id="rId5"/>
    <p:sldLayoutId id="2147483825" r:id="rId6"/>
    <p:sldLayoutId id="2147483826" r:id="rId7"/>
    <p:sldLayoutId id="2147483828" r:id="rId8"/>
    <p:sldLayoutId id="2147483829" r:id="rId9"/>
  </p:sldLayoutIdLst>
  <p:hf hdr="0" dt="0"/>
  <p:txStyles>
    <p:titleStyle>
      <a:lvl1pPr algn="l" defTabSz="685800" rtl="0" eaLnBrk="1" latinLnBrk="0" hangingPunct="1">
        <a:lnSpc>
          <a:spcPct val="100000"/>
        </a:lnSpc>
        <a:spcBef>
          <a:spcPct val="0"/>
        </a:spcBef>
        <a:buNone/>
        <a:defRPr sz="1650" b="0" i="0" kern="1200">
          <a:solidFill>
            <a:schemeClr val="tx1"/>
          </a:solidFill>
          <a:latin typeface="+mn-lt"/>
          <a:ea typeface="Calibri" panose="020F0502020204030204" pitchFamily="34" charset="0"/>
          <a:cs typeface="Calibri" panose="020F0502020204030204" pitchFamily="34" charset="0"/>
        </a:defRPr>
      </a:lvl1pPr>
    </p:titleStyle>
    <p:bodyStyle>
      <a:lvl1pPr marL="0" indent="0" algn="l" defTabSz="685800" rtl="0" eaLnBrk="1" latinLnBrk="0" hangingPunct="1">
        <a:lnSpc>
          <a:spcPct val="110000"/>
        </a:lnSpc>
        <a:spcBef>
          <a:spcPts val="450"/>
        </a:spcBef>
        <a:spcAft>
          <a:spcPts val="0"/>
        </a:spcAft>
        <a:buFont typeface="Arial" panose="020B0604020202020204" pitchFamily="34" charset="0"/>
        <a:buNone/>
        <a:defRPr sz="750" b="0" i="0" kern="1200">
          <a:solidFill>
            <a:schemeClr val="tx1"/>
          </a:solidFill>
          <a:latin typeface="+mn-lt"/>
          <a:ea typeface="Calibri" panose="020F0502020204030204" pitchFamily="34" charset="0"/>
          <a:cs typeface="Calibri" panose="020F0502020204030204" pitchFamily="34" charset="0"/>
        </a:defRPr>
      </a:lvl1pPr>
      <a:lvl2pPr marL="514350" indent="-171450" algn="l" defTabSz="685800" rtl="0" eaLnBrk="1" latinLnBrk="0" hangingPunct="1">
        <a:lnSpc>
          <a:spcPct val="110000"/>
        </a:lnSpc>
        <a:spcBef>
          <a:spcPts val="450"/>
        </a:spcBef>
        <a:spcAft>
          <a:spcPts val="0"/>
        </a:spcAft>
        <a:buFont typeface="Arial" panose="020B0604020202020204" pitchFamily="34" charset="0"/>
        <a:buChar char="•"/>
        <a:defRPr sz="750" b="0" i="0" kern="1200">
          <a:solidFill>
            <a:schemeClr val="tx1"/>
          </a:solidFill>
          <a:latin typeface="+mn-lt"/>
          <a:ea typeface="Calibri" panose="020F0502020204030204" pitchFamily="34" charset="0"/>
          <a:cs typeface="Calibri" panose="020F0502020204030204" pitchFamily="34" charset="0"/>
        </a:defRPr>
      </a:lvl2pPr>
      <a:lvl3pPr marL="857250" indent="-171450" algn="l" defTabSz="685800" rtl="0" eaLnBrk="1" latinLnBrk="0" hangingPunct="1">
        <a:lnSpc>
          <a:spcPct val="110000"/>
        </a:lnSpc>
        <a:spcBef>
          <a:spcPts val="450"/>
        </a:spcBef>
        <a:spcAft>
          <a:spcPts val="0"/>
        </a:spcAft>
        <a:buFont typeface="Arial" panose="020B0604020202020204" pitchFamily="34" charset="0"/>
        <a:buChar char="•"/>
        <a:defRPr sz="750" b="0" i="0" kern="1200">
          <a:solidFill>
            <a:schemeClr val="tx1"/>
          </a:solidFill>
          <a:latin typeface="+mn-lt"/>
          <a:ea typeface="Calibri" panose="020F0502020204030204" pitchFamily="34" charset="0"/>
          <a:cs typeface="Calibri" panose="020F0502020204030204" pitchFamily="34" charset="0"/>
        </a:defRPr>
      </a:lvl3pPr>
      <a:lvl4pPr marL="1200150" indent="-171450" algn="l" defTabSz="685800" rtl="0" eaLnBrk="1" latinLnBrk="0" hangingPunct="1">
        <a:lnSpc>
          <a:spcPct val="110000"/>
        </a:lnSpc>
        <a:spcBef>
          <a:spcPts val="450"/>
        </a:spcBef>
        <a:spcAft>
          <a:spcPts val="0"/>
        </a:spcAft>
        <a:buFont typeface="Arial" panose="020B0604020202020204" pitchFamily="34" charset="0"/>
        <a:buChar char="•"/>
        <a:defRPr sz="750" b="0" i="0" kern="1200">
          <a:solidFill>
            <a:schemeClr val="tx1"/>
          </a:solidFill>
          <a:latin typeface="+mn-lt"/>
          <a:ea typeface="Calibri" panose="020F0502020204030204" pitchFamily="34" charset="0"/>
          <a:cs typeface="Calibri" panose="020F0502020204030204" pitchFamily="34" charset="0"/>
        </a:defRPr>
      </a:lvl4pPr>
      <a:lvl5pPr marL="1543050" indent="-171450" algn="l" defTabSz="685800" rtl="0" eaLnBrk="1" latinLnBrk="0" hangingPunct="1">
        <a:lnSpc>
          <a:spcPct val="110000"/>
        </a:lnSpc>
        <a:spcBef>
          <a:spcPts val="450"/>
        </a:spcBef>
        <a:spcAft>
          <a:spcPts val="0"/>
        </a:spcAft>
        <a:buFont typeface="Arial" panose="020B0604020202020204" pitchFamily="34" charset="0"/>
        <a:buChar char="•"/>
        <a:defRPr sz="750" b="0" i="0" kern="1200">
          <a:solidFill>
            <a:schemeClr val="tx1"/>
          </a:solidFill>
          <a:latin typeface="+mn-lt"/>
          <a:ea typeface="Calibri" panose="020F0502020204030204" pitchFamily="34" charset="0"/>
          <a:cs typeface="Calibri" panose="020F050202020403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16" orient="horz" pos="144">
          <p15:clr>
            <a:srgbClr val="F26B43"/>
          </p15:clr>
        </p15:guide>
        <p15:guide id="17" orient="horz" pos="288">
          <p15:clr>
            <a:srgbClr val="F26B43"/>
          </p15:clr>
        </p15:guide>
        <p15:guide id="18" orient="horz" pos="432">
          <p15:clr>
            <a:srgbClr val="F26B43"/>
          </p15:clr>
        </p15:guide>
        <p15:guide id="19" orient="horz" pos="576">
          <p15:clr>
            <a:srgbClr val="F26B43"/>
          </p15:clr>
        </p15:guide>
        <p15:guide id="20" orient="horz" pos="720">
          <p15:clr>
            <a:srgbClr val="F26B43"/>
          </p15:clr>
        </p15:guide>
        <p15:guide id="21" orient="horz" pos="864">
          <p15:clr>
            <a:srgbClr val="F26B43"/>
          </p15:clr>
        </p15:guide>
        <p15:guide id="22" orient="horz" pos="1008">
          <p15:clr>
            <a:srgbClr val="F26B43"/>
          </p15:clr>
        </p15:guide>
        <p15:guide id="23" orient="horz" pos="1152">
          <p15:clr>
            <a:srgbClr val="F26B43"/>
          </p15:clr>
        </p15:guide>
        <p15:guide id="24" orient="horz" pos="1296">
          <p15:clr>
            <a:srgbClr val="F26B43"/>
          </p15:clr>
        </p15:guide>
        <p15:guide id="25" orient="horz" pos="1440">
          <p15:clr>
            <a:srgbClr val="F26B43"/>
          </p15:clr>
        </p15:guide>
        <p15:guide id="26" orient="horz" pos="1584">
          <p15:clr>
            <a:srgbClr val="F26B43"/>
          </p15:clr>
        </p15:guide>
        <p15:guide id="27" orient="horz" pos="1728">
          <p15:clr>
            <a:srgbClr val="F26B43"/>
          </p15:clr>
        </p15:guide>
        <p15:guide id="28" orient="horz" pos="1872">
          <p15:clr>
            <a:srgbClr val="F26B43"/>
          </p15:clr>
        </p15:guide>
        <p15:guide id="29" orient="horz" pos="2016">
          <p15:clr>
            <a:srgbClr val="F26B43"/>
          </p15:clr>
        </p15:guide>
        <p15:guide id="30" orient="horz" pos="2304">
          <p15:clr>
            <a:srgbClr val="F26B43"/>
          </p15:clr>
        </p15:guide>
        <p15:guide id="31" orient="horz" pos="2448">
          <p15:clr>
            <a:srgbClr val="F26B43"/>
          </p15:clr>
        </p15:guide>
        <p15:guide id="32" orient="horz" pos="2592">
          <p15:clr>
            <a:srgbClr val="F26B43"/>
          </p15:clr>
        </p15:guide>
        <p15:guide id="33" orient="horz" pos="2736">
          <p15:clr>
            <a:srgbClr val="F26B43"/>
          </p15:clr>
        </p15:guide>
        <p15:guide id="34" orient="horz" pos="2880">
          <p15:clr>
            <a:srgbClr val="F26B43"/>
          </p15:clr>
        </p15:guide>
        <p15:guide id="35" orient="horz" pos="3024">
          <p15:clr>
            <a:srgbClr val="F26B43"/>
          </p15:clr>
        </p15:guide>
        <p15:guide id="36" orient="horz" pos="3168">
          <p15:clr>
            <a:srgbClr val="F26B43"/>
          </p15:clr>
        </p15:guide>
        <p15:guide id="37" orient="horz" pos="3312">
          <p15:clr>
            <a:srgbClr val="F26B43"/>
          </p15:clr>
        </p15:guide>
        <p15:guide id="38" orient="horz" pos="3456">
          <p15:clr>
            <a:srgbClr val="F26B43"/>
          </p15:clr>
        </p15:guide>
        <p15:guide id="39" orient="horz" pos="3600">
          <p15:clr>
            <a:srgbClr val="F26B43"/>
          </p15:clr>
        </p15:guide>
        <p15:guide id="40" orient="horz" pos="3744">
          <p15:clr>
            <a:srgbClr val="F26B43"/>
          </p15:clr>
        </p15:guide>
        <p15:guide id="41" orient="horz" pos="3888">
          <p15:clr>
            <a:srgbClr val="F26B43"/>
          </p15:clr>
        </p15:guide>
        <p15:guide id="43" orient="horz" pos="4176">
          <p15:clr>
            <a:srgbClr val="F26B43"/>
          </p15:clr>
        </p15:guide>
        <p15:guide id="56" orient="horz">
          <p15:clr>
            <a:srgbClr val="F26B43"/>
          </p15:clr>
        </p15:guide>
        <p15:guide id="57" orient="horz" pos="4320">
          <p15:clr>
            <a:srgbClr val="F26B43"/>
          </p15:clr>
        </p15:guide>
        <p15:guide id="58" orient="horz" pos="4032">
          <p15:clr>
            <a:srgbClr val="F26B43"/>
          </p15:clr>
        </p15:guide>
        <p15:guide id="59" pos="288">
          <p15:clr>
            <a:srgbClr val="F26B43"/>
          </p15:clr>
        </p15:guide>
        <p15:guide id="61" pos="7392">
          <p15:clr>
            <a:srgbClr val="F26B43"/>
          </p15:clr>
        </p15:guide>
        <p15:guide id="62" pos="894">
          <p15:clr>
            <a:srgbClr val="F26B43"/>
          </p15:clr>
        </p15:guide>
        <p15:guide id="63" pos="750">
          <p15:clr>
            <a:srgbClr val="F26B43"/>
          </p15:clr>
        </p15:guide>
        <p15:guide id="64" pos="1354">
          <p15:clr>
            <a:srgbClr val="F26B43"/>
          </p15:clr>
        </p15:guide>
        <p15:guide id="65" pos="1498">
          <p15:clr>
            <a:srgbClr val="F26B43"/>
          </p15:clr>
        </p15:guide>
        <p15:guide id="66" pos="1958">
          <p15:clr>
            <a:srgbClr val="F26B43"/>
          </p15:clr>
        </p15:guide>
        <p15:guide id="67" pos="2104">
          <p15:clr>
            <a:srgbClr val="F26B43"/>
          </p15:clr>
        </p15:guide>
        <p15:guide id="68" pos="2710">
          <p15:clr>
            <a:srgbClr val="F26B43"/>
          </p15:clr>
        </p15:guide>
        <p15:guide id="69" pos="2565">
          <p15:clr>
            <a:srgbClr val="F26B43"/>
          </p15:clr>
        </p15:guide>
        <p15:guide id="70" pos="3310">
          <p15:clr>
            <a:srgbClr val="F26B43"/>
          </p15:clr>
        </p15:guide>
        <p15:guide id="71" pos="3168">
          <p15:clr>
            <a:srgbClr val="F26B43"/>
          </p15:clr>
        </p15:guide>
        <p15:guide id="72" pos="3772">
          <p15:clr>
            <a:srgbClr val="F26B43"/>
          </p15:clr>
        </p15:guide>
        <p15:guide id="73" pos="3919">
          <p15:clr>
            <a:srgbClr val="F26B43"/>
          </p15:clr>
        </p15:guide>
        <p15:guide id="74" pos="4376">
          <p15:clr>
            <a:srgbClr val="F26B43"/>
          </p15:clr>
        </p15:guide>
        <p15:guide id="75" pos="4523">
          <p15:clr>
            <a:srgbClr val="F26B43"/>
          </p15:clr>
        </p15:guide>
        <p15:guide id="76" pos="5128">
          <p15:clr>
            <a:srgbClr val="F26B43"/>
          </p15:clr>
        </p15:guide>
        <p15:guide id="77" pos="4981">
          <p15:clr>
            <a:srgbClr val="F26B43"/>
          </p15:clr>
        </p15:guide>
        <p15:guide id="78" pos="5579">
          <p15:clr>
            <a:srgbClr val="F26B43"/>
          </p15:clr>
        </p15:guide>
        <p15:guide id="79" pos="5726">
          <p15:clr>
            <a:srgbClr val="F26B43"/>
          </p15:clr>
        </p15:guide>
        <p15:guide id="80" pos="6186">
          <p15:clr>
            <a:srgbClr val="F26B43"/>
          </p15:clr>
        </p15:guide>
        <p15:guide id="81" pos="6330">
          <p15:clr>
            <a:srgbClr val="F26B43"/>
          </p15:clr>
        </p15:guide>
        <p15:guide id="82" pos="6793">
          <p15:clr>
            <a:srgbClr val="F26B43"/>
          </p15:clr>
        </p15:guide>
        <p15:guide id="83" pos="6933">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azure.microsoft.com/en-us/updates/v2/Cross-Zone-Replications" TargetMode="Externa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hyperlink" Target="https://techcommunity.microsoft.com/t5/azure-storage-blog/public-preview-customer-managed-planned-failover-for-azure/ba-p/4211726"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hyperlink" Target="https://azure.microsoft.com/en-us/updates/v2/ANF-AZ-Volume-Placement-Exisiting" TargetMode="Externa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techcommunity.microsoft.com/t5/azure-integration-services-blog/announcing-general-availability-of-workspaces-in-azure-api/ba-p/4210796" TargetMode="Externa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hyperlink" Target="https://azure.microsoft.com/en-us/updates/v2/Azure-API-Center-Visual-Studio-Code-Extension-Pre-release" TargetMode="Externa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s://techcommunity.microsoft.com/t5/microsoft-sentinel-blog/microsoft-sentinel-all-in-one-now-available-for-azure-government/ba-p/4204981" TargetMode="Externa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devblogs.microsoft.com/devops/managed-devops-pools/" TargetMode="External"/><Relationship Id="rId2" Type="http://schemas.openxmlformats.org/officeDocument/2006/relationships/hyperlink" Target="https://techcommunity.microsoft.com/t5/apps-on-azure-blog/name-reservation-on-azure-container-registry/ba-p/4208389"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azureTimes"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techcommunity.microsoft.com/t5/microsoft-entra-blog/public-preview-microsoft-entra-id-fido2-provisioning-apis/ba-p/4062699"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azure.microsoft.com/en-us/updates/v2/crd-support-with-azure-managed-prometheus"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azure.microsoft.com/en-us/updates/v2/Los-Angeles-Azure-Extended-Zones"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techcommunity.microsoft.com/t5/apps-on-azure-blog/announcing-lower-pricing-for-azure-app-service-premium-p0v3-to/ba-p/4207811"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techcommunity.microsoft.com/t5/apps-on-azure-blog/enhancing-security-and-control-bring-your-own-nsg-to-microsoft/ba-p/4212157" TargetMode="External"/><Relationship Id="rId5" Type="http://schemas.openxmlformats.org/officeDocument/2006/relationships/image" Target="../media/image3.png"/><Relationship Id="rId4" Type="http://schemas.openxmlformats.org/officeDocument/2006/relationships/hyperlink" Target="https://azure.microsoft.com/en-us/updates/v2/Azure-Synapse-Runtime-for-Apache-Spark-3-1-Disablement" TargetMode="External"/></Relationships>
</file>

<file path=ppt/slides/_rels/slide9.xml.rels><?xml version="1.0" encoding="UTF-8" standalone="yes"?>
<Relationships xmlns="http://schemas.openxmlformats.org/package/2006/relationships"><Relationship Id="rId2" Type="http://schemas.openxmlformats.org/officeDocument/2006/relationships/hyperlink" Target="https://techcommunity.microsoft.com/t5/windows-it-pro-blog/windows-365-gpu-enabled-cloud-pcs-now-generally-available/ba-p/4206600"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81666" y="1200151"/>
            <a:ext cx="8458200" cy="2228850"/>
          </a:xfrm>
        </p:spPr>
        <p:txBody>
          <a:bodyPr/>
          <a:lstStyle/>
          <a:p>
            <a:r>
              <a:rPr lang="en-US" sz="5400" dirty="0"/>
              <a:t>Azure Times #129</a:t>
            </a:r>
          </a:p>
        </p:txBody>
      </p:sp>
      <p:sp>
        <p:nvSpPr>
          <p:cNvPr id="4" name="Text Placeholder 3"/>
          <p:cNvSpPr>
            <a:spLocks noGrp="1"/>
          </p:cNvSpPr>
          <p:nvPr>
            <p:ph type="body" sz="quarter" idx="11"/>
          </p:nvPr>
        </p:nvSpPr>
        <p:spPr/>
        <p:txBody>
          <a:bodyPr/>
          <a:lstStyle/>
          <a:p>
            <a:r>
              <a:rPr lang="en-US" spc="300" dirty="0"/>
              <a:t>August 9, 204</a:t>
            </a:r>
          </a:p>
        </p:txBody>
      </p:sp>
      <p:sp>
        <p:nvSpPr>
          <p:cNvPr id="3" name="TextBox 2">
            <a:extLst>
              <a:ext uri="{FF2B5EF4-FFF2-40B4-BE49-F238E27FC236}">
                <a16:creationId xmlns:a16="http://schemas.microsoft.com/office/drawing/2014/main" id="{ED924944-231A-274C-AB8B-3C574947B123}"/>
              </a:ext>
            </a:extLst>
          </p:cNvPr>
          <p:cNvSpPr txBox="1"/>
          <p:nvPr/>
        </p:nvSpPr>
        <p:spPr>
          <a:xfrm>
            <a:off x="539318" y="4887158"/>
            <a:ext cx="0" cy="0"/>
          </a:xfrm>
          <a:prstGeom prst="rect">
            <a:avLst/>
          </a:prstGeom>
          <a:noFill/>
        </p:spPr>
        <p:txBody>
          <a:bodyPr wrap="none" lIns="0" tIns="0" rIns="0" bIns="0" rtlCol="0">
            <a:noAutofit/>
          </a:bodyPr>
          <a:lstStyle/>
          <a:p>
            <a:pPr>
              <a:lnSpc>
                <a:spcPct val="110000"/>
              </a:lnSpc>
              <a:spcBef>
                <a:spcPts val="450"/>
              </a:spcBef>
            </a:pPr>
            <a:endParaRPr lang="en-US" sz="900" err="1">
              <a:ea typeface="Human Sans" charset="0"/>
              <a:cs typeface="Human Sans" charset="0"/>
            </a:endParaRPr>
          </a:p>
        </p:txBody>
      </p:sp>
    </p:spTree>
    <p:extLst>
      <p:ext uri="{BB962C8B-B14F-4D97-AF65-F5344CB8AC3E}">
        <p14:creationId xmlns:p14="http://schemas.microsoft.com/office/powerpoint/2010/main" val="44755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7F39168-7046-60A5-1EEA-8D2B5EAAE24F}"/>
              </a:ext>
            </a:extLst>
          </p:cNvPr>
          <p:cNvSpPr>
            <a:spLocks noGrp="1"/>
          </p:cNvSpPr>
          <p:nvPr>
            <p:ph type="body" sz="quarter" idx="13"/>
          </p:nvPr>
        </p:nvSpPr>
        <p:spPr/>
        <p:txBody>
          <a:bodyPr/>
          <a:lstStyle/>
          <a:p>
            <a:r>
              <a:rPr lang="en-US" sz="4000" dirty="0"/>
              <a:t>Storage &amp; Data</a:t>
            </a:r>
          </a:p>
        </p:txBody>
      </p:sp>
    </p:spTree>
    <p:extLst>
      <p:ext uri="{BB962C8B-B14F-4D97-AF65-F5344CB8AC3E}">
        <p14:creationId xmlns:p14="http://schemas.microsoft.com/office/powerpoint/2010/main" val="2188140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F5D0A865-EAC9-D4DF-765C-2BBCA9EC1F5C}"/>
              </a:ext>
            </a:extLst>
          </p:cNvPr>
          <p:cNvSpPr>
            <a:spLocks noGrp="1"/>
          </p:cNvSpPr>
          <p:nvPr>
            <p:ph type="body" sz="quarter" idx="10"/>
          </p:nvPr>
        </p:nvSpPr>
        <p:spPr>
          <a:xfrm>
            <a:off x="4433776" y="855081"/>
            <a:ext cx="4365038" cy="2137502"/>
          </a:xfrm>
        </p:spPr>
        <p:txBody>
          <a:bodyPr/>
          <a:lstStyle/>
          <a:p>
            <a:pPr algn="just"/>
            <a:r>
              <a:rPr lang="en-US" sz="1000" b="1" dirty="0"/>
              <a:t>Note</a:t>
            </a:r>
            <a:r>
              <a:rPr lang="en-US" sz="1000" dirty="0"/>
              <a:t>: </a:t>
            </a:r>
          </a:p>
          <a:p>
            <a:pPr marL="171450" indent="-171450" algn="just">
              <a:buFont typeface="Arial" panose="020B0604020202020204" pitchFamily="34" charset="0"/>
              <a:buChar char="•"/>
            </a:pPr>
            <a:r>
              <a:rPr lang="en-US" sz="1000" dirty="0"/>
              <a:t>The 10-minute replication schedule isn't supported for large volumes using cross-zone replication.</a:t>
            </a:r>
          </a:p>
          <a:p>
            <a:pPr marL="171450" indent="-171450" algn="just">
              <a:buFont typeface="Arial" panose="020B0604020202020204" pitchFamily="34" charset="0"/>
              <a:buChar char="•"/>
            </a:pPr>
            <a:r>
              <a:rPr lang="en-US" sz="1000" dirty="0"/>
              <a:t>You can’t use cross-zone replication and cross-region replication together on the same source volume.</a:t>
            </a:r>
          </a:p>
          <a:p>
            <a:pPr marL="171450" indent="-171450" algn="just">
              <a:buFont typeface="Arial" panose="020B0604020202020204" pitchFamily="34" charset="0"/>
              <a:buChar char="•"/>
            </a:pPr>
            <a:r>
              <a:rPr lang="en-US" sz="1000" dirty="0"/>
              <a:t>The replication destination volume is read-only until you fail over to the destination zone to enable the destination volume for read and write. </a:t>
            </a:r>
          </a:p>
          <a:p>
            <a:pPr marL="171450" indent="-171450" algn="just">
              <a:buFont typeface="Arial" panose="020B0604020202020204" pitchFamily="34" charset="0"/>
              <a:buChar char="•"/>
            </a:pPr>
            <a:r>
              <a:rPr lang="en-US" sz="1000" dirty="0"/>
              <a:t>Azure NetApp Files replication doesn't currently support multiple subscriptions; all replications must be performed under a single subscription.</a:t>
            </a:r>
          </a:p>
          <a:p>
            <a:pPr marL="171450" indent="-171450" algn="just">
              <a:buFont typeface="Arial" panose="020B0604020202020204" pitchFamily="34" charset="0"/>
              <a:buChar char="•"/>
            </a:pPr>
            <a:r>
              <a:rPr lang="en-US" sz="1000" dirty="0"/>
              <a:t>Cross-zone replication does not support cascading and fan in/out topologies.</a:t>
            </a:r>
          </a:p>
        </p:txBody>
      </p:sp>
      <p:sp>
        <p:nvSpPr>
          <p:cNvPr id="11" name="Title 10">
            <a:extLst>
              <a:ext uri="{FF2B5EF4-FFF2-40B4-BE49-F238E27FC236}">
                <a16:creationId xmlns:a16="http://schemas.microsoft.com/office/drawing/2014/main" id="{0A19052D-1C06-3BF6-CD73-31098A5519FB}"/>
              </a:ext>
            </a:extLst>
          </p:cNvPr>
          <p:cNvSpPr>
            <a:spLocks noGrp="1"/>
          </p:cNvSpPr>
          <p:nvPr>
            <p:ph type="title"/>
          </p:nvPr>
        </p:nvSpPr>
        <p:spPr/>
        <p:txBody>
          <a:bodyPr/>
          <a:lstStyle/>
          <a:p>
            <a:r>
              <a:rPr lang="en-US" sz="1800" dirty="0"/>
              <a:t>Storage &amp; Data Updates</a:t>
            </a:r>
            <a:endParaRPr lang="en-US" dirty="0"/>
          </a:p>
        </p:txBody>
      </p:sp>
      <p:sp>
        <p:nvSpPr>
          <p:cNvPr id="13" name="Text Placeholder 12">
            <a:extLst>
              <a:ext uri="{FF2B5EF4-FFF2-40B4-BE49-F238E27FC236}">
                <a16:creationId xmlns:a16="http://schemas.microsoft.com/office/drawing/2014/main" id="{AB83368C-23D2-63DD-1F2B-65AB8A48B236}"/>
              </a:ext>
            </a:extLst>
          </p:cNvPr>
          <p:cNvSpPr>
            <a:spLocks noGrp="1"/>
          </p:cNvSpPr>
          <p:nvPr>
            <p:ph type="body" sz="quarter" idx="15"/>
          </p:nvPr>
        </p:nvSpPr>
        <p:spPr/>
        <p:txBody>
          <a:bodyPr/>
          <a:lstStyle/>
          <a:p>
            <a:endParaRPr lang="en-US"/>
          </a:p>
        </p:txBody>
      </p:sp>
      <p:sp>
        <p:nvSpPr>
          <p:cNvPr id="14" name="Text Placeholder 13">
            <a:extLst>
              <a:ext uri="{FF2B5EF4-FFF2-40B4-BE49-F238E27FC236}">
                <a16:creationId xmlns:a16="http://schemas.microsoft.com/office/drawing/2014/main" id="{1DF1A36F-4250-259D-24AE-F82FE69A7F7E}"/>
              </a:ext>
            </a:extLst>
          </p:cNvPr>
          <p:cNvSpPr>
            <a:spLocks noGrp="1"/>
          </p:cNvSpPr>
          <p:nvPr>
            <p:ph type="body" sz="quarter" idx="16"/>
          </p:nvPr>
        </p:nvSpPr>
        <p:spPr>
          <a:xfrm>
            <a:off x="342900" y="855080"/>
            <a:ext cx="3955312" cy="4114799"/>
          </a:xfrm>
        </p:spPr>
        <p:txBody>
          <a:bodyPr/>
          <a:lstStyle/>
          <a:p>
            <a:pPr algn="just"/>
            <a:r>
              <a:rPr lang="en-US" dirty="0">
                <a:hlinkClick r:id="rId2"/>
              </a:rPr>
              <a:t>Generally Available: Azure NetApp Files cross-zone replication</a:t>
            </a:r>
            <a:endParaRPr lang="en-US" dirty="0"/>
          </a:p>
          <a:p>
            <a:pPr algn="just"/>
            <a:r>
              <a:rPr lang="en-US" dirty="0"/>
              <a:t>Cross-zone replication feature allows to replicate Azure NetApp Files volumes asynchronously from one Azure availability zone (AZ) to another within the same region. It uses </a:t>
            </a:r>
            <a:r>
              <a:rPr lang="en-US" dirty="0" err="1"/>
              <a:t>SnapMirror</a:t>
            </a:r>
            <a:r>
              <a:rPr lang="en-US" dirty="0"/>
              <a:t>® technology similar to the Azure NetApp Files cross-region replication feature and Azure NetApp Files availability zone volume placement feature, to replicate data in-region across different zones; only changed blocks are sent over the network in a compressed, efficient format.</a:t>
            </a:r>
          </a:p>
          <a:p>
            <a:pPr algn="just"/>
            <a:r>
              <a:rPr lang="en-US" dirty="0"/>
              <a:t>To failover to the destination volume in such situations, breaking of peering relationship and mounting of destination volume must be setup by the user. This feature minimizes the amount of data required to replicate across the zones, limiting data transfers required and shortens the replication time, so you can achieve a smaller Restore Point Objective (RPO). Cross-zone replication doesn’t involve any network transfer costs, and hence it is highly cost-effective.</a:t>
            </a:r>
          </a:p>
          <a:p>
            <a:pPr algn="just"/>
            <a:r>
              <a:rPr lang="en-US" dirty="0"/>
              <a:t>Cross-zone replication supports three replication schedules: 10 minutes, hourly, and daily.</a:t>
            </a:r>
          </a:p>
          <a:p>
            <a:pPr marL="171450" indent="-171450" algn="just">
              <a:buFont typeface="Arial" panose="020B0604020202020204" pitchFamily="34" charset="0"/>
              <a:buChar char="•"/>
            </a:pPr>
            <a:r>
              <a:rPr lang="en-US" dirty="0"/>
              <a:t>For the replication schedule of 10 minutes, the typical RPO is less than 20 minutes.</a:t>
            </a:r>
          </a:p>
          <a:p>
            <a:pPr marL="171450" indent="-171450" algn="just">
              <a:buFont typeface="Arial" panose="020B0604020202020204" pitchFamily="34" charset="0"/>
              <a:buChar char="•"/>
            </a:pPr>
            <a:r>
              <a:rPr lang="en-US" dirty="0"/>
              <a:t>For the hourly replication schedule, the typical RPO is less than two hours.</a:t>
            </a:r>
          </a:p>
          <a:p>
            <a:pPr marL="171450" indent="-171450" algn="just">
              <a:buFont typeface="Arial" panose="020B0604020202020204" pitchFamily="34" charset="0"/>
              <a:buChar char="•"/>
            </a:pPr>
            <a:r>
              <a:rPr lang="en-US" dirty="0"/>
              <a:t>For the daily replication schedule, the typical RPO is less than two days</a:t>
            </a:r>
          </a:p>
        </p:txBody>
      </p:sp>
      <p:pic>
        <p:nvPicPr>
          <p:cNvPr id="2050" name="Picture 2" descr="Diagram of three availability zones in one Azure region.">
            <a:extLst>
              <a:ext uri="{FF2B5EF4-FFF2-40B4-BE49-F238E27FC236}">
                <a16:creationId xmlns:a16="http://schemas.microsoft.com/office/drawing/2014/main" id="{EB8FFB7E-4695-9A81-5BE3-1690732C1B6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85910" y="2988243"/>
            <a:ext cx="2221389" cy="1981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9403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xEl>
                                              <p:pRg st="1" end="1"/>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xEl>
                                              <p:pRg st="2" end="2"/>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xEl>
                                              <p:pRg st="3" end="3"/>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
                                            <p:txEl>
                                              <p:pRg st="4" end="4"/>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xEl>
                                              <p:pRg st="5" end="5"/>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3152D9-DBC8-1BB3-CB3A-906BE1CABE4C}"/>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04047DB6-1854-02E5-91AF-2A84CBC86224}"/>
              </a:ext>
            </a:extLst>
          </p:cNvPr>
          <p:cNvSpPr>
            <a:spLocks noGrp="1"/>
          </p:cNvSpPr>
          <p:nvPr>
            <p:ph type="title"/>
          </p:nvPr>
        </p:nvSpPr>
        <p:spPr/>
        <p:txBody>
          <a:bodyPr/>
          <a:lstStyle/>
          <a:p>
            <a:r>
              <a:rPr lang="en-US" sz="1800" dirty="0"/>
              <a:t>Storage &amp; Data Updates</a:t>
            </a:r>
            <a:endParaRPr lang="en-US" dirty="0"/>
          </a:p>
        </p:txBody>
      </p:sp>
      <p:sp>
        <p:nvSpPr>
          <p:cNvPr id="13" name="Text Placeholder 12">
            <a:extLst>
              <a:ext uri="{FF2B5EF4-FFF2-40B4-BE49-F238E27FC236}">
                <a16:creationId xmlns:a16="http://schemas.microsoft.com/office/drawing/2014/main" id="{D3C9CC31-A12C-B5F1-6B1A-86D3C7CE03BA}"/>
              </a:ext>
            </a:extLst>
          </p:cNvPr>
          <p:cNvSpPr>
            <a:spLocks noGrp="1"/>
          </p:cNvSpPr>
          <p:nvPr>
            <p:ph type="body" sz="quarter" idx="15"/>
          </p:nvPr>
        </p:nvSpPr>
        <p:spPr/>
        <p:txBody>
          <a:bodyPr/>
          <a:lstStyle/>
          <a:p>
            <a:endParaRPr lang="en-US"/>
          </a:p>
        </p:txBody>
      </p:sp>
      <p:sp>
        <p:nvSpPr>
          <p:cNvPr id="14" name="Text Placeholder 13">
            <a:extLst>
              <a:ext uri="{FF2B5EF4-FFF2-40B4-BE49-F238E27FC236}">
                <a16:creationId xmlns:a16="http://schemas.microsoft.com/office/drawing/2014/main" id="{5F082C05-93E4-F01C-DC62-70427109EFEE}"/>
              </a:ext>
            </a:extLst>
          </p:cNvPr>
          <p:cNvSpPr>
            <a:spLocks noGrp="1"/>
          </p:cNvSpPr>
          <p:nvPr>
            <p:ph type="body" sz="quarter" idx="16"/>
          </p:nvPr>
        </p:nvSpPr>
        <p:spPr>
          <a:xfrm>
            <a:off x="342900" y="855081"/>
            <a:ext cx="3955312" cy="3578374"/>
          </a:xfrm>
        </p:spPr>
        <p:txBody>
          <a:bodyPr/>
          <a:lstStyle/>
          <a:p>
            <a:pPr algn="just"/>
            <a:r>
              <a:rPr lang="en-US" dirty="0">
                <a:hlinkClick r:id="rId2"/>
              </a:rPr>
              <a:t>Public Preview: Customer Managed Planned Failover for Azure Storage</a:t>
            </a:r>
            <a:endParaRPr lang="en-US" dirty="0"/>
          </a:p>
          <a:p>
            <a:pPr algn="just"/>
            <a:r>
              <a:rPr lang="en-US" dirty="0"/>
              <a:t>Planned Failover provides the ability to swap your geo primary and secondary regions while the storage service endpoints are still healthy. As a result, a user can now failover their storage account while keeping geo-redundancy and with no data loss or additional cost. Users will no longer need to reconfigure geo-redundant storage (GRS) after their planned failover operation which will save them both time and cost. Once the planned failover operation is completed all new writes will be made to your original secondary region, which will now be your primary region.</a:t>
            </a:r>
          </a:p>
          <a:p>
            <a:pPr algn="just"/>
            <a:r>
              <a:rPr lang="en-US" dirty="0"/>
              <a:t>There are multiple scenarios where Planned Failover can be utilized including:</a:t>
            </a:r>
          </a:p>
          <a:p>
            <a:pPr marL="171450" indent="-171450" algn="just">
              <a:buFont typeface="Arial" panose="020B0604020202020204" pitchFamily="34" charset="0"/>
              <a:buChar char="•"/>
            </a:pPr>
            <a:r>
              <a:rPr lang="en-US" dirty="0"/>
              <a:t>Planned disaster recovery testing drills to validate business continuity and disaster recovery.</a:t>
            </a:r>
          </a:p>
          <a:p>
            <a:pPr marL="171450" indent="-171450" algn="just">
              <a:buFont typeface="Arial" panose="020B0604020202020204" pitchFamily="34" charset="0"/>
              <a:buChar char="•"/>
            </a:pPr>
            <a:r>
              <a:rPr lang="en-US" dirty="0"/>
              <a:t>Recovering from a partial outage that occurs in the primary region where storage is not impacted. </a:t>
            </a:r>
          </a:p>
          <a:p>
            <a:pPr marL="171450" indent="-171450" algn="just">
              <a:buFont typeface="Arial" panose="020B0604020202020204" pitchFamily="34" charset="0"/>
              <a:buChar char="•"/>
            </a:pPr>
            <a:r>
              <a:rPr lang="en-US" dirty="0"/>
              <a:t>A proactive solution in preparation of large-scale disasters that may impact a region. </a:t>
            </a:r>
          </a:p>
        </p:txBody>
      </p:sp>
      <p:graphicFrame>
        <p:nvGraphicFramePr>
          <p:cNvPr id="2" name="Table 1">
            <a:extLst>
              <a:ext uri="{FF2B5EF4-FFF2-40B4-BE49-F238E27FC236}">
                <a16:creationId xmlns:a16="http://schemas.microsoft.com/office/drawing/2014/main" id="{C87D5C06-D1F8-4092-B219-6AD5C7DEA37A}"/>
              </a:ext>
            </a:extLst>
          </p:cNvPr>
          <p:cNvGraphicFramePr>
            <a:graphicFrameLocks noGrp="1"/>
          </p:cNvGraphicFramePr>
          <p:nvPr>
            <p:extLst>
              <p:ext uri="{D42A27DB-BD31-4B8C-83A1-F6EECF244321}">
                <p14:modId xmlns:p14="http://schemas.microsoft.com/office/powerpoint/2010/main" val="3582327555"/>
              </p:ext>
            </p:extLst>
          </p:nvPr>
        </p:nvGraphicFramePr>
        <p:xfrm>
          <a:off x="4683201" y="487893"/>
          <a:ext cx="3815041" cy="4312750"/>
        </p:xfrm>
        <a:graphic>
          <a:graphicData uri="http://schemas.openxmlformats.org/drawingml/2006/table">
            <a:tbl>
              <a:tblPr/>
              <a:tblGrid>
                <a:gridCol w="1883143">
                  <a:extLst>
                    <a:ext uri="{9D8B030D-6E8A-4147-A177-3AD203B41FA5}">
                      <a16:colId xmlns:a16="http://schemas.microsoft.com/office/drawing/2014/main" val="993509148"/>
                    </a:ext>
                  </a:extLst>
                </a:gridCol>
                <a:gridCol w="1931898">
                  <a:extLst>
                    <a:ext uri="{9D8B030D-6E8A-4147-A177-3AD203B41FA5}">
                      <a16:colId xmlns:a16="http://schemas.microsoft.com/office/drawing/2014/main" val="678748080"/>
                    </a:ext>
                  </a:extLst>
                </a:gridCol>
              </a:tblGrid>
              <a:tr h="253524">
                <a:tc>
                  <a:txBody>
                    <a:bodyPr/>
                    <a:lstStyle/>
                    <a:p>
                      <a:pPr latinLnBrk="0"/>
                      <a:r>
                        <a:rPr lang="en-US" sz="900" b="1">
                          <a:effectLst/>
                          <a:latin typeface="SegoeUI"/>
                        </a:rPr>
                        <a:t>Unplanned Failover</a:t>
                      </a:r>
                      <a:endParaRPr lang="en-US" sz="900">
                        <a:effectLst/>
                        <a:latin typeface="SegoeUI"/>
                      </a:endParaRPr>
                    </a:p>
                  </a:txBody>
                  <a:tcPr marL="60943" marR="60943" marT="60943" marB="60943" anchor="ctr">
                    <a:lnL w="9525" cap="flat" cmpd="sng" algn="ctr">
                      <a:solidFill>
                        <a:srgbClr val="D1D1D1"/>
                      </a:solidFill>
                      <a:prstDash val="solid"/>
                      <a:round/>
                      <a:headEnd type="none" w="med" len="med"/>
                      <a:tailEnd type="none" w="med" len="med"/>
                    </a:lnL>
                    <a:lnR w="9525" cap="flat" cmpd="sng" algn="ctr">
                      <a:solidFill>
                        <a:srgbClr val="D1D1D1"/>
                      </a:solidFill>
                      <a:prstDash val="solid"/>
                      <a:round/>
                      <a:headEnd type="none" w="med" len="med"/>
                      <a:tailEnd type="none" w="med" len="med"/>
                    </a:lnR>
                    <a:lnT w="9525" cap="flat" cmpd="sng" algn="ctr">
                      <a:solidFill>
                        <a:srgbClr val="D1D1D1"/>
                      </a:solidFill>
                      <a:prstDash val="solid"/>
                      <a:round/>
                      <a:headEnd type="none" w="med" len="med"/>
                      <a:tailEnd type="none" w="med" len="med"/>
                    </a:lnT>
                    <a:lnB w="9525" cap="flat" cmpd="sng" algn="ctr">
                      <a:solidFill>
                        <a:srgbClr val="D1D1D1"/>
                      </a:solidFill>
                      <a:prstDash val="solid"/>
                      <a:round/>
                      <a:headEnd type="none" w="med" len="med"/>
                      <a:tailEnd type="none" w="med" len="med"/>
                    </a:lnB>
                    <a:solidFill>
                      <a:srgbClr val="FFFFFF"/>
                    </a:solidFill>
                  </a:tcPr>
                </a:tc>
                <a:tc>
                  <a:txBody>
                    <a:bodyPr/>
                    <a:lstStyle/>
                    <a:p>
                      <a:pPr latinLnBrk="0"/>
                      <a:r>
                        <a:rPr lang="en-US" sz="900" b="1">
                          <a:effectLst/>
                          <a:latin typeface="SegoeUI"/>
                        </a:rPr>
                        <a:t>Planned Failover</a:t>
                      </a:r>
                      <a:endParaRPr lang="en-US" sz="900">
                        <a:effectLst/>
                        <a:latin typeface="SegoeUI"/>
                      </a:endParaRPr>
                    </a:p>
                  </a:txBody>
                  <a:tcPr marL="60943" marR="60943" marT="60943" marB="60943" anchor="ctr">
                    <a:lnL w="9525" cap="flat" cmpd="sng" algn="ctr">
                      <a:solidFill>
                        <a:srgbClr val="D1D1D1"/>
                      </a:solidFill>
                      <a:prstDash val="solid"/>
                      <a:round/>
                      <a:headEnd type="none" w="med" len="med"/>
                      <a:tailEnd type="none" w="med" len="med"/>
                    </a:lnL>
                    <a:lnR w="9525" cap="flat" cmpd="sng" algn="ctr">
                      <a:solidFill>
                        <a:srgbClr val="D1D1D1"/>
                      </a:solidFill>
                      <a:prstDash val="solid"/>
                      <a:round/>
                      <a:headEnd type="none" w="med" len="med"/>
                      <a:tailEnd type="none" w="med" len="med"/>
                    </a:lnR>
                    <a:lnT w="9525" cap="flat" cmpd="sng" algn="ctr">
                      <a:solidFill>
                        <a:srgbClr val="D1D1D1"/>
                      </a:solidFill>
                      <a:prstDash val="solid"/>
                      <a:round/>
                      <a:headEnd type="none" w="med" len="med"/>
                      <a:tailEnd type="none" w="med" len="med"/>
                    </a:lnT>
                    <a:lnB w="9525" cap="flat" cmpd="sng" algn="ctr">
                      <a:solidFill>
                        <a:srgbClr val="D1D1D1"/>
                      </a:solidFill>
                      <a:prstDash val="solid"/>
                      <a:round/>
                      <a:headEnd type="none" w="med" len="med"/>
                      <a:tailEnd type="none" w="med" len="med"/>
                    </a:lnB>
                    <a:solidFill>
                      <a:srgbClr val="FFFFFF"/>
                    </a:solidFill>
                  </a:tcPr>
                </a:tc>
                <a:extLst>
                  <a:ext uri="{0D108BD9-81ED-4DB2-BD59-A6C34878D82A}">
                    <a16:rowId xmlns:a16="http://schemas.microsoft.com/office/drawing/2014/main" val="1494679395"/>
                  </a:ext>
                </a:extLst>
              </a:tr>
              <a:tr h="911710">
                <a:tc>
                  <a:txBody>
                    <a:bodyPr/>
                    <a:lstStyle/>
                    <a:p>
                      <a:pPr latinLnBrk="0"/>
                      <a:r>
                        <a:rPr lang="en-US" sz="900">
                          <a:effectLst/>
                          <a:latin typeface="SegoeUI"/>
                        </a:rPr>
                        <a:t>After an unplanned failover the storage account is converted to </a:t>
                      </a:r>
                      <a:r>
                        <a:rPr lang="en-US" sz="900" b="1">
                          <a:effectLst/>
                          <a:latin typeface="SegoeUI"/>
                        </a:rPr>
                        <a:t>Locally Redundant Storage</a:t>
                      </a:r>
                      <a:r>
                        <a:rPr lang="en-US" sz="900">
                          <a:effectLst/>
                          <a:latin typeface="SegoeUI"/>
                        </a:rPr>
                        <a:t> </a:t>
                      </a:r>
                      <a:r>
                        <a:rPr lang="en-US" sz="900" b="1">
                          <a:effectLst/>
                          <a:latin typeface="SegoeUI"/>
                        </a:rPr>
                        <a:t>(LRS)</a:t>
                      </a:r>
                      <a:r>
                        <a:rPr lang="en-US" sz="900">
                          <a:effectLst/>
                          <a:latin typeface="SegoeUI"/>
                        </a:rPr>
                        <a:t> and the secondary region becomes the new primary region.</a:t>
                      </a:r>
                    </a:p>
                  </a:txBody>
                  <a:tcPr marL="60943" marR="60943" marT="60943" marB="60943" anchor="ctr">
                    <a:lnL w="9525" cap="flat" cmpd="sng" algn="ctr">
                      <a:solidFill>
                        <a:srgbClr val="D1D1D1"/>
                      </a:solidFill>
                      <a:prstDash val="solid"/>
                      <a:round/>
                      <a:headEnd type="none" w="med" len="med"/>
                      <a:tailEnd type="none" w="med" len="med"/>
                    </a:lnL>
                    <a:lnR w="9525" cap="flat" cmpd="sng" algn="ctr">
                      <a:solidFill>
                        <a:srgbClr val="D1D1D1"/>
                      </a:solidFill>
                      <a:prstDash val="solid"/>
                      <a:round/>
                      <a:headEnd type="none" w="med" len="med"/>
                      <a:tailEnd type="none" w="med" len="med"/>
                    </a:lnR>
                    <a:lnT w="9525" cap="flat" cmpd="sng" algn="ctr">
                      <a:solidFill>
                        <a:srgbClr val="D1D1D1"/>
                      </a:solidFill>
                      <a:prstDash val="solid"/>
                      <a:round/>
                      <a:headEnd type="none" w="med" len="med"/>
                      <a:tailEnd type="none" w="med" len="med"/>
                    </a:lnT>
                    <a:lnB w="9525" cap="flat" cmpd="sng" algn="ctr">
                      <a:solidFill>
                        <a:srgbClr val="D1D1D1"/>
                      </a:solidFill>
                      <a:prstDash val="solid"/>
                      <a:round/>
                      <a:headEnd type="none" w="med" len="med"/>
                      <a:tailEnd type="none" w="med" len="med"/>
                    </a:lnB>
                    <a:solidFill>
                      <a:srgbClr val="FFFFFF"/>
                    </a:solidFill>
                  </a:tcPr>
                </a:tc>
                <a:tc>
                  <a:txBody>
                    <a:bodyPr/>
                    <a:lstStyle/>
                    <a:p>
                      <a:pPr latinLnBrk="0"/>
                      <a:r>
                        <a:rPr lang="en-US" sz="900">
                          <a:effectLst/>
                          <a:latin typeface="SegoeUI"/>
                        </a:rPr>
                        <a:t>After a planned failover the storage account remains </a:t>
                      </a:r>
                      <a:r>
                        <a:rPr lang="en-US" sz="900" b="1">
                          <a:effectLst/>
                          <a:latin typeface="SegoeUI"/>
                        </a:rPr>
                        <a:t>Geo Redundant Storage (GRS) </a:t>
                      </a:r>
                      <a:r>
                        <a:rPr lang="en-US" sz="900">
                          <a:effectLst/>
                          <a:latin typeface="SegoeUI"/>
                        </a:rPr>
                        <a:t>while the secondary region becomes the new primary region, and the primary region becomes the new secondary region.</a:t>
                      </a:r>
                    </a:p>
                  </a:txBody>
                  <a:tcPr marL="60943" marR="60943" marT="60943" marB="60943" anchor="ctr">
                    <a:lnL w="9525" cap="flat" cmpd="sng" algn="ctr">
                      <a:solidFill>
                        <a:srgbClr val="D1D1D1"/>
                      </a:solidFill>
                      <a:prstDash val="solid"/>
                      <a:round/>
                      <a:headEnd type="none" w="med" len="med"/>
                      <a:tailEnd type="none" w="med" len="med"/>
                    </a:lnL>
                    <a:lnR w="9525" cap="flat" cmpd="sng" algn="ctr">
                      <a:solidFill>
                        <a:srgbClr val="D1D1D1"/>
                      </a:solidFill>
                      <a:prstDash val="solid"/>
                      <a:round/>
                      <a:headEnd type="none" w="med" len="med"/>
                      <a:tailEnd type="none" w="med" len="med"/>
                    </a:lnR>
                    <a:lnT w="9525" cap="flat" cmpd="sng" algn="ctr">
                      <a:solidFill>
                        <a:srgbClr val="D1D1D1"/>
                      </a:solidFill>
                      <a:prstDash val="solid"/>
                      <a:round/>
                      <a:headEnd type="none" w="med" len="med"/>
                      <a:tailEnd type="none" w="med" len="med"/>
                    </a:lnT>
                    <a:lnB w="9525" cap="flat" cmpd="sng" algn="ctr">
                      <a:solidFill>
                        <a:srgbClr val="D1D1D1"/>
                      </a:solidFill>
                      <a:prstDash val="solid"/>
                      <a:round/>
                      <a:headEnd type="none" w="med" len="med"/>
                      <a:tailEnd type="none" w="med" len="med"/>
                    </a:lnB>
                    <a:solidFill>
                      <a:srgbClr val="FFFFFF"/>
                    </a:solidFill>
                  </a:tcPr>
                </a:tc>
                <a:extLst>
                  <a:ext uri="{0D108BD9-81ED-4DB2-BD59-A6C34878D82A}">
                    <a16:rowId xmlns:a16="http://schemas.microsoft.com/office/drawing/2014/main" val="3846374708"/>
                  </a:ext>
                </a:extLst>
              </a:tr>
              <a:tr h="1306621">
                <a:tc>
                  <a:txBody>
                    <a:bodyPr/>
                    <a:lstStyle/>
                    <a:p>
                      <a:pPr latinLnBrk="0"/>
                      <a:r>
                        <a:rPr lang="en-US" sz="900" dirty="0">
                          <a:effectLst/>
                          <a:latin typeface="SegoeUI"/>
                        </a:rPr>
                        <a:t>Once an unplanned failover is initiated the operation begins immediately. Writes that were pending replication to the secondary region (made after the Last Sync Time) will potentially be lost. Users can utilize their Last Sync Time to determine the recovery point of their storage account.</a:t>
                      </a:r>
                    </a:p>
                  </a:txBody>
                  <a:tcPr marL="60943" marR="60943" marT="60943" marB="60943" anchor="ctr">
                    <a:lnL w="9525" cap="flat" cmpd="sng" algn="ctr">
                      <a:solidFill>
                        <a:srgbClr val="D1D1D1"/>
                      </a:solidFill>
                      <a:prstDash val="solid"/>
                      <a:round/>
                      <a:headEnd type="none" w="med" len="med"/>
                      <a:tailEnd type="none" w="med" len="med"/>
                    </a:lnL>
                    <a:lnR w="9525" cap="flat" cmpd="sng" algn="ctr">
                      <a:solidFill>
                        <a:srgbClr val="D1D1D1"/>
                      </a:solidFill>
                      <a:prstDash val="solid"/>
                      <a:round/>
                      <a:headEnd type="none" w="med" len="med"/>
                      <a:tailEnd type="none" w="med" len="med"/>
                    </a:lnR>
                    <a:lnT w="9525" cap="flat" cmpd="sng" algn="ctr">
                      <a:solidFill>
                        <a:srgbClr val="D1D1D1"/>
                      </a:solidFill>
                      <a:prstDash val="solid"/>
                      <a:round/>
                      <a:headEnd type="none" w="med" len="med"/>
                      <a:tailEnd type="none" w="med" len="med"/>
                    </a:lnT>
                    <a:lnB w="9525" cap="flat" cmpd="sng" algn="ctr">
                      <a:solidFill>
                        <a:srgbClr val="D1D1D1"/>
                      </a:solidFill>
                      <a:prstDash val="solid"/>
                      <a:round/>
                      <a:headEnd type="none" w="med" len="med"/>
                      <a:tailEnd type="none" w="med" len="med"/>
                    </a:lnB>
                    <a:solidFill>
                      <a:srgbClr val="FFFFFF"/>
                    </a:solidFill>
                  </a:tcPr>
                </a:tc>
                <a:tc>
                  <a:txBody>
                    <a:bodyPr/>
                    <a:lstStyle/>
                    <a:p>
                      <a:pPr latinLnBrk="0"/>
                      <a:r>
                        <a:rPr lang="en-US" sz="900">
                          <a:effectLst/>
                          <a:latin typeface="SegoeUI"/>
                        </a:rPr>
                        <a:t>Once a planned failover is initiated the first step is replicating pending writes (writes made after the Last Sync Time) to the secondary region. As a result, the</a:t>
                      </a:r>
                    </a:p>
                    <a:p>
                      <a:pPr latinLnBrk="0"/>
                      <a:r>
                        <a:rPr lang="en-US" sz="900">
                          <a:effectLst/>
                          <a:latin typeface="SegoeUI"/>
                        </a:rPr>
                        <a:t>Last Sync Time is caught up and there should be no data loss.</a:t>
                      </a:r>
                    </a:p>
                  </a:txBody>
                  <a:tcPr marL="60943" marR="60943" marT="60943" marB="60943" anchor="ctr">
                    <a:lnL w="9525" cap="flat" cmpd="sng" algn="ctr">
                      <a:solidFill>
                        <a:srgbClr val="D1D1D1"/>
                      </a:solidFill>
                      <a:prstDash val="solid"/>
                      <a:round/>
                      <a:headEnd type="none" w="med" len="med"/>
                      <a:tailEnd type="none" w="med" len="med"/>
                    </a:lnL>
                    <a:lnR w="9525" cap="flat" cmpd="sng" algn="ctr">
                      <a:solidFill>
                        <a:srgbClr val="D1D1D1"/>
                      </a:solidFill>
                      <a:prstDash val="solid"/>
                      <a:round/>
                      <a:headEnd type="none" w="med" len="med"/>
                      <a:tailEnd type="none" w="med" len="med"/>
                    </a:lnR>
                    <a:lnT w="9525" cap="flat" cmpd="sng" algn="ctr">
                      <a:solidFill>
                        <a:srgbClr val="D1D1D1"/>
                      </a:solidFill>
                      <a:prstDash val="solid"/>
                      <a:round/>
                      <a:headEnd type="none" w="med" len="med"/>
                      <a:tailEnd type="none" w="med" len="med"/>
                    </a:lnT>
                    <a:lnB w="9525" cap="flat" cmpd="sng" algn="ctr">
                      <a:solidFill>
                        <a:srgbClr val="D1D1D1"/>
                      </a:solidFill>
                      <a:prstDash val="solid"/>
                      <a:round/>
                      <a:headEnd type="none" w="med" len="med"/>
                      <a:tailEnd type="none" w="med" len="med"/>
                    </a:lnB>
                    <a:solidFill>
                      <a:srgbClr val="FFFFFF"/>
                    </a:solidFill>
                  </a:tcPr>
                </a:tc>
                <a:extLst>
                  <a:ext uri="{0D108BD9-81ED-4DB2-BD59-A6C34878D82A}">
                    <a16:rowId xmlns:a16="http://schemas.microsoft.com/office/drawing/2014/main" val="269654475"/>
                  </a:ext>
                </a:extLst>
              </a:tr>
              <a:tr h="516798">
                <a:tc>
                  <a:txBody>
                    <a:bodyPr/>
                    <a:lstStyle/>
                    <a:p>
                      <a:pPr latinLnBrk="0"/>
                      <a:r>
                        <a:rPr lang="en-US" sz="900">
                          <a:effectLst/>
                          <a:latin typeface="SegoeUI"/>
                        </a:rPr>
                        <a:t>Primary use case: a storage related outage in the primary region.</a:t>
                      </a:r>
                    </a:p>
                  </a:txBody>
                  <a:tcPr marL="60943" marR="60943" marT="60943" marB="60943" anchor="ctr">
                    <a:lnL w="9525" cap="flat" cmpd="sng" algn="ctr">
                      <a:solidFill>
                        <a:srgbClr val="D1D1D1"/>
                      </a:solidFill>
                      <a:prstDash val="solid"/>
                      <a:round/>
                      <a:headEnd type="none" w="med" len="med"/>
                      <a:tailEnd type="none" w="med" len="med"/>
                    </a:lnL>
                    <a:lnR w="9525" cap="flat" cmpd="sng" algn="ctr">
                      <a:solidFill>
                        <a:srgbClr val="D1D1D1"/>
                      </a:solidFill>
                      <a:prstDash val="solid"/>
                      <a:round/>
                      <a:headEnd type="none" w="med" len="med"/>
                      <a:tailEnd type="none" w="med" len="med"/>
                    </a:lnR>
                    <a:lnT w="9525" cap="flat" cmpd="sng" algn="ctr">
                      <a:solidFill>
                        <a:srgbClr val="D1D1D1"/>
                      </a:solidFill>
                      <a:prstDash val="solid"/>
                      <a:round/>
                      <a:headEnd type="none" w="med" len="med"/>
                      <a:tailEnd type="none" w="med" len="med"/>
                    </a:lnT>
                    <a:lnB w="9525" cap="flat" cmpd="sng" algn="ctr">
                      <a:solidFill>
                        <a:srgbClr val="D1D1D1"/>
                      </a:solidFill>
                      <a:prstDash val="solid"/>
                      <a:round/>
                      <a:headEnd type="none" w="med" len="med"/>
                      <a:tailEnd type="none" w="med" len="med"/>
                    </a:lnB>
                    <a:solidFill>
                      <a:srgbClr val="FFFFFF"/>
                    </a:solidFill>
                  </a:tcPr>
                </a:tc>
                <a:tc>
                  <a:txBody>
                    <a:bodyPr/>
                    <a:lstStyle/>
                    <a:p>
                      <a:pPr latinLnBrk="0"/>
                      <a:r>
                        <a:rPr lang="en-US" sz="900">
                          <a:effectLst/>
                          <a:latin typeface="SegoeUI"/>
                        </a:rPr>
                        <a:t>Primary use case: to test the Failover workflow or a non-storage related outage in the primary region.</a:t>
                      </a:r>
                    </a:p>
                  </a:txBody>
                  <a:tcPr marL="60943" marR="60943" marT="60943" marB="60943" anchor="ctr">
                    <a:lnL w="9525" cap="flat" cmpd="sng" algn="ctr">
                      <a:solidFill>
                        <a:srgbClr val="D1D1D1"/>
                      </a:solidFill>
                      <a:prstDash val="solid"/>
                      <a:round/>
                      <a:headEnd type="none" w="med" len="med"/>
                      <a:tailEnd type="none" w="med" len="med"/>
                    </a:lnL>
                    <a:lnR w="9525" cap="flat" cmpd="sng" algn="ctr">
                      <a:solidFill>
                        <a:srgbClr val="D1D1D1"/>
                      </a:solidFill>
                      <a:prstDash val="solid"/>
                      <a:round/>
                      <a:headEnd type="none" w="med" len="med"/>
                      <a:tailEnd type="none" w="med" len="med"/>
                    </a:lnR>
                    <a:lnT w="9525" cap="flat" cmpd="sng" algn="ctr">
                      <a:solidFill>
                        <a:srgbClr val="D1D1D1"/>
                      </a:solidFill>
                      <a:prstDash val="solid"/>
                      <a:round/>
                      <a:headEnd type="none" w="med" len="med"/>
                      <a:tailEnd type="none" w="med" len="med"/>
                    </a:lnT>
                    <a:lnB w="9525" cap="flat" cmpd="sng" algn="ctr">
                      <a:solidFill>
                        <a:srgbClr val="D1D1D1"/>
                      </a:solidFill>
                      <a:prstDash val="solid"/>
                      <a:round/>
                      <a:headEnd type="none" w="med" len="med"/>
                      <a:tailEnd type="none" w="med" len="med"/>
                    </a:lnB>
                    <a:solidFill>
                      <a:srgbClr val="FFFFFF"/>
                    </a:solidFill>
                  </a:tcPr>
                </a:tc>
                <a:extLst>
                  <a:ext uri="{0D108BD9-81ED-4DB2-BD59-A6C34878D82A}">
                    <a16:rowId xmlns:a16="http://schemas.microsoft.com/office/drawing/2014/main" val="2930613360"/>
                  </a:ext>
                </a:extLst>
              </a:tr>
              <a:tr h="780072">
                <a:tc>
                  <a:txBody>
                    <a:bodyPr/>
                    <a:lstStyle/>
                    <a:p>
                      <a:pPr latinLnBrk="0"/>
                      <a:r>
                        <a:rPr lang="en-US" sz="900">
                          <a:effectLst/>
                          <a:latin typeface="SegoeUI"/>
                        </a:rPr>
                        <a:t>Can be used when the primary storage endpoint becomes unavailable (there is a storage related outage on the primary region).</a:t>
                      </a:r>
                    </a:p>
                  </a:txBody>
                  <a:tcPr marL="60943" marR="60943" marT="60943" marB="60943" anchor="ctr">
                    <a:lnL w="9525" cap="flat" cmpd="sng" algn="ctr">
                      <a:solidFill>
                        <a:srgbClr val="D1D1D1"/>
                      </a:solidFill>
                      <a:prstDash val="solid"/>
                      <a:round/>
                      <a:headEnd type="none" w="med" len="med"/>
                      <a:tailEnd type="none" w="med" len="med"/>
                    </a:lnL>
                    <a:lnR w="9525" cap="flat" cmpd="sng" algn="ctr">
                      <a:solidFill>
                        <a:srgbClr val="D1D1D1"/>
                      </a:solidFill>
                      <a:prstDash val="solid"/>
                      <a:round/>
                      <a:headEnd type="none" w="med" len="med"/>
                      <a:tailEnd type="none" w="med" len="med"/>
                    </a:lnR>
                    <a:lnT w="9525" cap="flat" cmpd="sng" algn="ctr">
                      <a:solidFill>
                        <a:srgbClr val="D1D1D1"/>
                      </a:solidFill>
                      <a:prstDash val="solid"/>
                      <a:round/>
                      <a:headEnd type="none" w="med" len="med"/>
                      <a:tailEnd type="none" w="med" len="med"/>
                    </a:lnT>
                    <a:lnB w="9525" cap="flat" cmpd="sng" algn="ctr">
                      <a:solidFill>
                        <a:srgbClr val="D1D1D1"/>
                      </a:solidFill>
                      <a:prstDash val="solid"/>
                      <a:round/>
                      <a:headEnd type="none" w="med" len="med"/>
                      <a:tailEnd type="none" w="med" len="med"/>
                    </a:lnB>
                    <a:solidFill>
                      <a:srgbClr val="FFFFFF"/>
                    </a:solidFill>
                  </a:tcPr>
                </a:tc>
                <a:tc>
                  <a:txBody>
                    <a:bodyPr/>
                    <a:lstStyle/>
                    <a:p>
                      <a:pPr latinLnBrk="0"/>
                      <a:r>
                        <a:rPr lang="en-US" sz="900" dirty="0">
                          <a:effectLst/>
                          <a:latin typeface="SegoeUI"/>
                        </a:rPr>
                        <a:t>Works while the primary and secondary storage endpoints are available.</a:t>
                      </a:r>
                    </a:p>
                  </a:txBody>
                  <a:tcPr marL="60943" marR="60943" marT="60943" marB="60943" anchor="ctr">
                    <a:lnL w="9525" cap="flat" cmpd="sng" algn="ctr">
                      <a:solidFill>
                        <a:srgbClr val="D1D1D1"/>
                      </a:solidFill>
                      <a:prstDash val="solid"/>
                      <a:round/>
                      <a:headEnd type="none" w="med" len="med"/>
                      <a:tailEnd type="none" w="med" len="med"/>
                    </a:lnL>
                    <a:lnR w="9525" cap="flat" cmpd="sng" algn="ctr">
                      <a:solidFill>
                        <a:srgbClr val="D1D1D1"/>
                      </a:solidFill>
                      <a:prstDash val="solid"/>
                      <a:round/>
                      <a:headEnd type="none" w="med" len="med"/>
                      <a:tailEnd type="none" w="med" len="med"/>
                    </a:lnR>
                    <a:lnT w="9525" cap="flat" cmpd="sng" algn="ctr">
                      <a:solidFill>
                        <a:srgbClr val="D1D1D1"/>
                      </a:solidFill>
                      <a:prstDash val="solid"/>
                      <a:round/>
                      <a:headEnd type="none" w="med" len="med"/>
                      <a:tailEnd type="none" w="med" len="med"/>
                    </a:lnT>
                    <a:lnB w="9525" cap="flat" cmpd="sng" algn="ctr">
                      <a:solidFill>
                        <a:srgbClr val="D1D1D1"/>
                      </a:solidFill>
                      <a:prstDash val="solid"/>
                      <a:round/>
                      <a:headEnd type="none" w="med" len="med"/>
                      <a:tailEnd type="none" w="med" len="med"/>
                    </a:lnB>
                    <a:solidFill>
                      <a:srgbClr val="FFFFFF"/>
                    </a:solidFill>
                  </a:tcPr>
                </a:tc>
                <a:extLst>
                  <a:ext uri="{0D108BD9-81ED-4DB2-BD59-A6C34878D82A}">
                    <a16:rowId xmlns:a16="http://schemas.microsoft.com/office/drawing/2014/main" val="480027759"/>
                  </a:ext>
                </a:extLst>
              </a:tr>
            </a:tbl>
          </a:graphicData>
        </a:graphic>
      </p:graphicFrame>
    </p:spTree>
    <p:extLst>
      <p:ext uri="{BB962C8B-B14F-4D97-AF65-F5344CB8AC3E}">
        <p14:creationId xmlns:p14="http://schemas.microsoft.com/office/powerpoint/2010/main" val="3507518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44BC30-BE9D-D666-D8EC-C477902CDD33}"/>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9338C940-1C5A-F159-79FA-059EBE1E77FE}"/>
              </a:ext>
            </a:extLst>
          </p:cNvPr>
          <p:cNvSpPr>
            <a:spLocks noGrp="1"/>
          </p:cNvSpPr>
          <p:nvPr>
            <p:ph type="title"/>
          </p:nvPr>
        </p:nvSpPr>
        <p:spPr/>
        <p:txBody>
          <a:bodyPr/>
          <a:lstStyle/>
          <a:p>
            <a:r>
              <a:rPr lang="en-US" sz="1800" dirty="0"/>
              <a:t>Storage &amp; Data Updates</a:t>
            </a:r>
            <a:endParaRPr lang="en-US" dirty="0"/>
          </a:p>
        </p:txBody>
      </p:sp>
      <p:sp>
        <p:nvSpPr>
          <p:cNvPr id="13" name="Text Placeholder 12">
            <a:extLst>
              <a:ext uri="{FF2B5EF4-FFF2-40B4-BE49-F238E27FC236}">
                <a16:creationId xmlns:a16="http://schemas.microsoft.com/office/drawing/2014/main" id="{79819030-1C59-2813-CD9C-4D9347E3D500}"/>
              </a:ext>
            </a:extLst>
          </p:cNvPr>
          <p:cNvSpPr>
            <a:spLocks noGrp="1"/>
          </p:cNvSpPr>
          <p:nvPr>
            <p:ph type="body" sz="quarter" idx="15"/>
          </p:nvPr>
        </p:nvSpPr>
        <p:spPr/>
        <p:txBody>
          <a:bodyPr/>
          <a:lstStyle/>
          <a:p>
            <a:endParaRPr lang="en-US"/>
          </a:p>
        </p:txBody>
      </p:sp>
      <p:sp>
        <p:nvSpPr>
          <p:cNvPr id="14" name="Text Placeholder 13">
            <a:extLst>
              <a:ext uri="{FF2B5EF4-FFF2-40B4-BE49-F238E27FC236}">
                <a16:creationId xmlns:a16="http://schemas.microsoft.com/office/drawing/2014/main" id="{B6F37A70-680F-B50D-A1A9-E9D2AE2C922F}"/>
              </a:ext>
            </a:extLst>
          </p:cNvPr>
          <p:cNvSpPr>
            <a:spLocks noGrp="1"/>
          </p:cNvSpPr>
          <p:nvPr>
            <p:ph type="body" sz="quarter" idx="16"/>
          </p:nvPr>
        </p:nvSpPr>
        <p:spPr>
          <a:xfrm>
            <a:off x="342900" y="855080"/>
            <a:ext cx="3955312" cy="1860411"/>
          </a:xfrm>
        </p:spPr>
        <p:txBody>
          <a:bodyPr/>
          <a:lstStyle/>
          <a:p>
            <a:pPr algn="just"/>
            <a:r>
              <a:rPr lang="en-US" dirty="0">
                <a:hlinkClick r:id="rId2"/>
              </a:rPr>
              <a:t>Generally Available: Azure NetApp Files zone volume placement enhancement – Populate existing volume</a:t>
            </a:r>
            <a:endParaRPr lang="en-US" dirty="0"/>
          </a:p>
          <a:p>
            <a:pPr algn="just"/>
            <a:r>
              <a:rPr lang="en-US" dirty="0"/>
              <a:t>Azure NetApp Files availability zone volume placement feature lets deploy new volumes in the availability zone of choice, in alignment with Azure compute and other services in the same zone. With this enhancement it is possible to obtain and, if desired, populate previously deployed, existing volumes with the logical availability zone information.</a:t>
            </a:r>
          </a:p>
          <a:p>
            <a:pPr algn="just"/>
            <a:r>
              <a:rPr lang="en-US" dirty="0"/>
              <a:t>Populating existing volumes will facilitate data protection as it is a pre-requisite for supporting replication across availability zones.</a:t>
            </a:r>
          </a:p>
        </p:txBody>
      </p:sp>
    </p:spTree>
    <p:extLst>
      <p:ext uri="{BB962C8B-B14F-4D97-AF65-F5344CB8AC3E}">
        <p14:creationId xmlns:p14="http://schemas.microsoft.com/office/powerpoint/2010/main" val="670539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7F39168-7046-60A5-1EEA-8D2B5EAAE24F}"/>
              </a:ext>
            </a:extLst>
          </p:cNvPr>
          <p:cNvSpPr>
            <a:spLocks noGrp="1"/>
          </p:cNvSpPr>
          <p:nvPr>
            <p:ph type="body" sz="quarter" idx="13"/>
          </p:nvPr>
        </p:nvSpPr>
        <p:spPr/>
        <p:txBody>
          <a:bodyPr/>
          <a:lstStyle/>
          <a:p>
            <a:r>
              <a:rPr lang="en-US" sz="4000" dirty="0"/>
              <a:t>Integration</a:t>
            </a:r>
          </a:p>
        </p:txBody>
      </p:sp>
    </p:spTree>
    <p:extLst>
      <p:ext uri="{BB962C8B-B14F-4D97-AF65-F5344CB8AC3E}">
        <p14:creationId xmlns:p14="http://schemas.microsoft.com/office/powerpoint/2010/main" val="5962330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F5D0A865-EAC9-D4DF-765C-2BBCA9EC1F5C}"/>
              </a:ext>
            </a:extLst>
          </p:cNvPr>
          <p:cNvSpPr>
            <a:spLocks noGrp="1"/>
          </p:cNvSpPr>
          <p:nvPr>
            <p:ph type="body" sz="quarter" idx="10"/>
          </p:nvPr>
        </p:nvSpPr>
        <p:spPr/>
        <p:txBody>
          <a:bodyPr/>
          <a:lstStyle/>
          <a:p>
            <a:endParaRPr lang="en-US" sz="1000" dirty="0"/>
          </a:p>
        </p:txBody>
      </p:sp>
      <p:sp>
        <p:nvSpPr>
          <p:cNvPr id="11" name="Title 10">
            <a:extLst>
              <a:ext uri="{FF2B5EF4-FFF2-40B4-BE49-F238E27FC236}">
                <a16:creationId xmlns:a16="http://schemas.microsoft.com/office/drawing/2014/main" id="{0A19052D-1C06-3BF6-CD73-31098A5519FB}"/>
              </a:ext>
            </a:extLst>
          </p:cNvPr>
          <p:cNvSpPr>
            <a:spLocks noGrp="1"/>
          </p:cNvSpPr>
          <p:nvPr>
            <p:ph type="title"/>
          </p:nvPr>
        </p:nvSpPr>
        <p:spPr/>
        <p:txBody>
          <a:bodyPr/>
          <a:lstStyle/>
          <a:p>
            <a:r>
              <a:rPr lang="en-US" sz="1800" dirty="0"/>
              <a:t>Integration Updates</a:t>
            </a:r>
            <a:endParaRPr lang="en-US" dirty="0"/>
          </a:p>
        </p:txBody>
      </p:sp>
      <p:sp>
        <p:nvSpPr>
          <p:cNvPr id="13" name="Text Placeholder 12">
            <a:extLst>
              <a:ext uri="{FF2B5EF4-FFF2-40B4-BE49-F238E27FC236}">
                <a16:creationId xmlns:a16="http://schemas.microsoft.com/office/drawing/2014/main" id="{AB83368C-23D2-63DD-1F2B-65AB8A48B236}"/>
              </a:ext>
            </a:extLst>
          </p:cNvPr>
          <p:cNvSpPr>
            <a:spLocks noGrp="1"/>
          </p:cNvSpPr>
          <p:nvPr>
            <p:ph type="body" sz="quarter" idx="15"/>
          </p:nvPr>
        </p:nvSpPr>
        <p:spPr/>
        <p:txBody>
          <a:bodyPr/>
          <a:lstStyle/>
          <a:p>
            <a:endParaRPr lang="en-US"/>
          </a:p>
        </p:txBody>
      </p:sp>
      <p:sp>
        <p:nvSpPr>
          <p:cNvPr id="14" name="Text Placeholder 13">
            <a:extLst>
              <a:ext uri="{FF2B5EF4-FFF2-40B4-BE49-F238E27FC236}">
                <a16:creationId xmlns:a16="http://schemas.microsoft.com/office/drawing/2014/main" id="{1DF1A36F-4250-259D-24AE-F82FE69A7F7E}"/>
              </a:ext>
            </a:extLst>
          </p:cNvPr>
          <p:cNvSpPr>
            <a:spLocks noGrp="1"/>
          </p:cNvSpPr>
          <p:nvPr>
            <p:ph type="body" sz="quarter" idx="16"/>
          </p:nvPr>
        </p:nvSpPr>
        <p:spPr>
          <a:xfrm>
            <a:off x="342900" y="855080"/>
            <a:ext cx="3955312" cy="1500193"/>
          </a:xfrm>
        </p:spPr>
        <p:txBody>
          <a:bodyPr/>
          <a:lstStyle/>
          <a:p>
            <a:pPr algn="just"/>
            <a:r>
              <a:rPr lang="en-US" dirty="0">
                <a:hlinkClick r:id="rId2"/>
              </a:rPr>
              <a:t>Announcing General Availability of Workspaces in Azure API Management</a:t>
            </a:r>
            <a:endParaRPr lang="en-US" dirty="0"/>
          </a:p>
          <a:p>
            <a:pPr algn="just"/>
            <a:r>
              <a:rPr lang="en-US" dirty="0"/>
              <a:t>Workspaces bring a new level of autonomy to API teams, enabling them to create, manage, and publish APIs faster, more reliably, securely, and productively within an API Management service. By providing isolated administrative access and API runtime, workspaces empower API teams, while allowing the API platform team to retain oversight with central monitoring, enforcement of API policies and compliance, and publishing APIs for discovery through a unified developer portal.</a:t>
            </a:r>
          </a:p>
        </p:txBody>
      </p:sp>
      <p:pic>
        <p:nvPicPr>
          <p:cNvPr id="6146" name="Picture 2" descr="thumbnail image 1 captioned Workspaces contain APIs, products and related resources that API teams manage. API runtime is provided by an associated workspace gateway. Developer portal, all-APIs policy, and logs and metrics may apply across workspaces.">
            <a:extLst>
              <a:ext uri="{FF2B5EF4-FFF2-40B4-BE49-F238E27FC236}">
                <a16:creationId xmlns:a16="http://schemas.microsoft.com/office/drawing/2014/main" id="{13A20B43-2ED5-D73F-2346-C913ED2AF860}"/>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2481" y="2302518"/>
            <a:ext cx="3856149" cy="26673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5945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1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7F39168-7046-60A5-1EEA-8D2B5EAAE24F}"/>
              </a:ext>
            </a:extLst>
          </p:cNvPr>
          <p:cNvSpPr>
            <a:spLocks noGrp="1"/>
          </p:cNvSpPr>
          <p:nvPr>
            <p:ph type="body" sz="quarter" idx="13"/>
          </p:nvPr>
        </p:nvSpPr>
        <p:spPr>
          <a:xfrm>
            <a:off x="252845" y="1285875"/>
            <a:ext cx="4748646" cy="1714500"/>
          </a:xfrm>
        </p:spPr>
        <p:txBody>
          <a:bodyPr/>
          <a:lstStyle/>
          <a:p>
            <a:r>
              <a:rPr lang="en-US" sz="4000" dirty="0"/>
              <a:t>DevOps &amp; IaC &amp; Automation</a:t>
            </a:r>
          </a:p>
        </p:txBody>
      </p:sp>
    </p:spTree>
    <p:extLst>
      <p:ext uri="{BB962C8B-B14F-4D97-AF65-F5344CB8AC3E}">
        <p14:creationId xmlns:p14="http://schemas.microsoft.com/office/powerpoint/2010/main" val="6537846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F5D0A865-EAC9-D4DF-765C-2BBCA9EC1F5C}"/>
              </a:ext>
            </a:extLst>
          </p:cNvPr>
          <p:cNvSpPr>
            <a:spLocks noGrp="1"/>
          </p:cNvSpPr>
          <p:nvPr>
            <p:ph type="body" sz="quarter" idx="10"/>
          </p:nvPr>
        </p:nvSpPr>
        <p:spPr>
          <a:xfrm>
            <a:off x="4433776" y="855080"/>
            <a:ext cx="4365038" cy="447247"/>
          </a:xfrm>
        </p:spPr>
        <p:txBody>
          <a:bodyPr/>
          <a:lstStyle/>
          <a:p>
            <a:pPr marL="171450" indent="-171450" algn="just">
              <a:buFont typeface="Arial" panose="020B0604020202020204" pitchFamily="34" charset="0"/>
              <a:buChar char="•"/>
            </a:pPr>
            <a:r>
              <a:rPr lang="en-US" sz="1000" dirty="0"/>
              <a:t>Generate Markdown: Developers can now generate the markdown documentation for any API in API center.</a:t>
            </a:r>
          </a:p>
        </p:txBody>
      </p:sp>
      <p:sp>
        <p:nvSpPr>
          <p:cNvPr id="11" name="Title 10">
            <a:extLst>
              <a:ext uri="{FF2B5EF4-FFF2-40B4-BE49-F238E27FC236}">
                <a16:creationId xmlns:a16="http://schemas.microsoft.com/office/drawing/2014/main" id="{0A19052D-1C06-3BF6-CD73-31098A5519FB}"/>
              </a:ext>
            </a:extLst>
          </p:cNvPr>
          <p:cNvSpPr>
            <a:spLocks noGrp="1"/>
          </p:cNvSpPr>
          <p:nvPr>
            <p:ph type="title"/>
          </p:nvPr>
        </p:nvSpPr>
        <p:spPr/>
        <p:txBody>
          <a:bodyPr/>
          <a:lstStyle/>
          <a:p>
            <a:r>
              <a:rPr lang="en-US" sz="1800" dirty="0"/>
              <a:t>DevOps &amp; IaC &amp; Automation</a:t>
            </a:r>
          </a:p>
        </p:txBody>
      </p:sp>
      <p:sp>
        <p:nvSpPr>
          <p:cNvPr id="13" name="Text Placeholder 12">
            <a:extLst>
              <a:ext uri="{FF2B5EF4-FFF2-40B4-BE49-F238E27FC236}">
                <a16:creationId xmlns:a16="http://schemas.microsoft.com/office/drawing/2014/main" id="{AB83368C-23D2-63DD-1F2B-65AB8A48B236}"/>
              </a:ext>
            </a:extLst>
          </p:cNvPr>
          <p:cNvSpPr>
            <a:spLocks noGrp="1"/>
          </p:cNvSpPr>
          <p:nvPr>
            <p:ph type="body" sz="quarter" idx="15"/>
          </p:nvPr>
        </p:nvSpPr>
        <p:spPr/>
        <p:txBody>
          <a:bodyPr/>
          <a:lstStyle/>
          <a:p>
            <a:endParaRPr lang="en-US"/>
          </a:p>
        </p:txBody>
      </p:sp>
      <p:sp>
        <p:nvSpPr>
          <p:cNvPr id="14" name="Text Placeholder 13">
            <a:extLst>
              <a:ext uri="{FF2B5EF4-FFF2-40B4-BE49-F238E27FC236}">
                <a16:creationId xmlns:a16="http://schemas.microsoft.com/office/drawing/2014/main" id="{1DF1A36F-4250-259D-24AE-F82FE69A7F7E}"/>
              </a:ext>
            </a:extLst>
          </p:cNvPr>
          <p:cNvSpPr>
            <a:spLocks noGrp="1"/>
          </p:cNvSpPr>
          <p:nvPr>
            <p:ph type="body" sz="quarter" idx="16"/>
          </p:nvPr>
        </p:nvSpPr>
        <p:spPr>
          <a:xfrm>
            <a:off x="342900" y="855081"/>
            <a:ext cx="3955312" cy="1617956"/>
          </a:xfrm>
        </p:spPr>
        <p:txBody>
          <a:bodyPr/>
          <a:lstStyle/>
          <a:p>
            <a:pPr algn="just"/>
            <a:r>
              <a:rPr lang="en-US" dirty="0">
                <a:hlinkClick r:id="rId2"/>
              </a:rPr>
              <a:t>Public Preview: Pre-release version - Azure API Center Visual Studio Code extension now adding a pre-release version</a:t>
            </a:r>
            <a:endParaRPr lang="en-US" dirty="0"/>
          </a:p>
          <a:p>
            <a:pPr algn="just"/>
            <a:r>
              <a:rPr lang="en-US" dirty="0"/>
              <a:t>Azure API Center Visual Studio Code extension enables developers to build, discover, try, and consume APIs in Azure API Center.</a:t>
            </a:r>
          </a:p>
          <a:p>
            <a:pPr marL="171450" indent="-171450" algn="just">
              <a:buFont typeface="Arial" panose="020B0604020202020204" pitchFamily="34" charset="0"/>
              <a:buChar char="•"/>
            </a:pPr>
            <a:r>
              <a:rPr lang="en-US" dirty="0"/>
              <a:t>Generate </a:t>
            </a:r>
            <a:r>
              <a:rPr lang="en-US" dirty="0" err="1"/>
              <a:t>OpenAPI</a:t>
            </a:r>
            <a:r>
              <a:rPr lang="en-US" dirty="0"/>
              <a:t> specification file from API code: Developers can now use the power of GitHub Copilot with the Azure API Center extension for Visual Studio Code to create an </a:t>
            </a:r>
            <a:r>
              <a:rPr lang="en-US" dirty="0" err="1"/>
              <a:t>OpenAPI</a:t>
            </a:r>
            <a:r>
              <a:rPr lang="en-US" dirty="0"/>
              <a:t> specification file from API code. </a:t>
            </a:r>
          </a:p>
        </p:txBody>
      </p:sp>
      <p:pic>
        <p:nvPicPr>
          <p:cNvPr id="3074" name="Picture 2" descr="The screen displays a code editor with a tab labeled &quot;[Extension Development Host] apicenter-test.&quot; The sidebar contains a list of files, including &quot;petjs,&quot; &quot;PetController.java&quot;">
            <a:extLst>
              <a:ext uri="{FF2B5EF4-FFF2-40B4-BE49-F238E27FC236}">
                <a16:creationId xmlns:a16="http://schemas.microsoft.com/office/drawing/2014/main" id="{A77105AC-0A93-0F0D-D5AB-39FB8464F6C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9279" y="2571750"/>
            <a:ext cx="3259940" cy="1870079"/>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creenshot of a computer displaying text related to climate API authentication.">
            <a:extLst>
              <a:ext uri="{FF2B5EF4-FFF2-40B4-BE49-F238E27FC236}">
                <a16:creationId xmlns:a16="http://schemas.microsoft.com/office/drawing/2014/main" id="{267E5BEF-3BC1-3AE2-884E-6207F17596C6}"/>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73264" y="1434413"/>
            <a:ext cx="4043864" cy="22746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1881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7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07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4"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0E166B-5F98-EE8E-5B62-AEAB3F553375}"/>
            </a:ext>
          </a:extLst>
        </p:cNvPr>
        <p:cNvGrpSpPr/>
        <p:nvPr/>
      </p:nvGrpSpPr>
      <p:grpSpPr>
        <a:xfrm>
          <a:off x="0" y="0"/>
          <a:ext cx="0" cy="0"/>
          <a:chOff x="0" y="0"/>
          <a:chExt cx="0" cy="0"/>
        </a:xfrm>
      </p:grpSpPr>
      <p:sp>
        <p:nvSpPr>
          <p:cNvPr id="12" name="Text Placeholder 11">
            <a:extLst>
              <a:ext uri="{FF2B5EF4-FFF2-40B4-BE49-F238E27FC236}">
                <a16:creationId xmlns:a16="http://schemas.microsoft.com/office/drawing/2014/main" id="{FACB0A5D-ABFF-FDBA-2981-B5840044FB65}"/>
              </a:ext>
            </a:extLst>
          </p:cNvPr>
          <p:cNvSpPr>
            <a:spLocks noGrp="1"/>
          </p:cNvSpPr>
          <p:nvPr>
            <p:ph type="body" sz="quarter" idx="10"/>
          </p:nvPr>
        </p:nvSpPr>
        <p:spPr/>
        <p:txBody>
          <a:bodyPr/>
          <a:lstStyle/>
          <a:p>
            <a:pPr marL="171450" indent="-171450">
              <a:buFont typeface="Arial" panose="020B0604020202020204" pitchFamily="34" charset="0"/>
              <a:buChar char="•"/>
            </a:pPr>
            <a:r>
              <a:rPr lang="en-US" sz="1000" dirty="0"/>
              <a:t>Install Content Hub solutions from a predefined list</a:t>
            </a:r>
          </a:p>
          <a:p>
            <a:pPr marL="514350" lvl="2" indent="-171450">
              <a:buFont typeface="Arial" panose="020B0604020202020204" pitchFamily="34" charset="0"/>
              <a:buChar char="•"/>
              <a:tabLst>
                <a:tab pos="2438400" algn="l"/>
              </a:tabLst>
            </a:pPr>
            <a:r>
              <a:rPr lang="en-US" sz="1000" dirty="0">
                <a:latin typeface="+mj-lt"/>
              </a:rPr>
              <a:t>Enable Data Connectors from this list:</a:t>
            </a:r>
          </a:p>
          <a:p>
            <a:pPr marL="514350" lvl="2" indent="-171450">
              <a:buFont typeface="Arial" panose="020B0604020202020204" pitchFamily="34" charset="0"/>
              <a:buChar char="•"/>
              <a:tabLst>
                <a:tab pos="2438400" algn="l"/>
              </a:tabLst>
            </a:pPr>
            <a:r>
              <a:rPr lang="en-US" sz="1000" dirty="0">
                <a:latin typeface="+mj-lt"/>
              </a:rPr>
              <a:t>Azure Entra ID</a:t>
            </a:r>
          </a:p>
          <a:p>
            <a:pPr marL="514350" lvl="2" indent="-171450">
              <a:buFont typeface="Arial" panose="020B0604020202020204" pitchFamily="34" charset="0"/>
              <a:buChar char="•"/>
              <a:tabLst>
                <a:tab pos="2438400" algn="l"/>
              </a:tabLst>
            </a:pPr>
            <a:r>
              <a:rPr lang="en-US" sz="1000" dirty="0">
                <a:latin typeface="+mj-lt"/>
              </a:rPr>
              <a:t>Azure Entra ID Identity Protection</a:t>
            </a:r>
          </a:p>
          <a:p>
            <a:pPr marL="514350" lvl="2" indent="-171450">
              <a:buFont typeface="Arial" panose="020B0604020202020204" pitchFamily="34" charset="0"/>
              <a:buChar char="•"/>
              <a:tabLst>
                <a:tab pos="2438400" algn="l"/>
              </a:tabLst>
            </a:pPr>
            <a:r>
              <a:rPr lang="en-US" sz="1000" dirty="0">
                <a:latin typeface="+mj-lt"/>
              </a:rPr>
              <a:t>Azure Activity</a:t>
            </a:r>
          </a:p>
          <a:p>
            <a:pPr marL="514350" lvl="2" indent="-171450">
              <a:buFont typeface="Arial" panose="020B0604020202020204" pitchFamily="34" charset="0"/>
              <a:buChar char="•"/>
              <a:tabLst>
                <a:tab pos="2438400" algn="l"/>
              </a:tabLst>
            </a:pPr>
            <a:r>
              <a:rPr lang="en-US" sz="1000" dirty="0">
                <a:latin typeface="+mj-lt"/>
              </a:rPr>
              <a:t>Dynamics 365</a:t>
            </a:r>
          </a:p>
          <a:p>
            <a:pPr marL="514350" lvl="2" indent="-171450">
              <a:buFont typeface="Arial" panose="020B0604020202020204" pitchFamily="34" charset="0"/>
              <a:buChar char="•"/>
              <a:tabLst>
                <a:tab pos="2438400" algn="l"/>
              </a:tabLst>
            </a:pPr>
            <a:r>
              <a:rPr lang="en-US" sz="1000" dirty="0">
                <a:latin typeface="+mj-lt"/>
              </a:rPr>
              <a:t>Microsoft 365 Defender</a:t>
            </a:r>
          </a:p>
          <a:p>
            <a:pPr marL="514350" lvl="2" indent="-171450">
              <a:buFont typeface="Arial" panose="020B0604020202020204" pitchFamily="34" charset="0"/>
              <a:buChar char="•"/>
              <a:tabLst>
                <a:tab pos="2438400" algn="l"/>
              </a:tabLst>
            </a:pPr>
            <a:r>
              <a:rPr lang="en-US" sz="1000" dirty="0">
                <a:latin typeface="+mj-lt"/>
              </a:rPr>
              <a:t>Microsoft Defender for Cloud</a:t>
            </a:r>
          </a:p>
          <a:p>
            <a:pPr marL="514350" lvl="2" indent="-171450">
              <a:buFont typeface="Arial" panose="020B0604020202020204" pitchFamily="34" charset="0"/>
              <a:buChar char="•"/>
              <a:tabLst>
                <a:tab pos="2438400" algn="l"/>
              </a:tabLst>
            </a:pPr>
            <a:r>
              <a:rPr lang="en-US" sz="1000" dirty="0">
                <a:latin typeface="+mj-lt"/>
              </a:rPr>
              <a:t>Microsoft Insider Risk Management</a:t>
            </a:r>
          </a:p>
          <a:p>
            <a:pPr marL="514350" lvl="2" indent="-171450">
              <a:buFont typeface="Arial" panose="020B0604020202020204" pitchFamily="34" charset="0"/>
              <a:buChar char="•"/>
              <a:tabLst>
                <a:tab pos="2438400" algn="l"/>
              </a:tabLst>
            </a:pPr>
            <a:r>
              <a:rPr lang="en-US" sz="1000" dirty="0">
                <a:latin typeface="+mj-lt"/>
              </a:rPr>
              <a:t>Microsoft PowerBI</a:t>
            </a:r>
          </a:p>
          <a:p>
            <a:pPr marL="514350" lvl="2" indent="-171450">
              <a:buFont typeface="Arial" panose="020B0604020202020204" pitchFamily="34" charset="0"/>
              <a:buChar char="•"/>
              <a:tabLst>
                <a:tab pos="2438400" algn="l"/>
              </a:tabLst>
            </a:pPr>
            <a:r>
              <a:rPr lang="en-US" sz="1000" dirty="0">
                <a:latin typeface="+mj-lt"/>
              </a:rPr>
              <a:t>Microsoft Project</a:t>
            </a:r>
          </a:p>
          <a:p>
            <a:pPr marL="514350" lvl="2" indent="-171450">
              <a:buFont typeface="Arial" panose="020B0604020202020204" pitchFamily="34" charset="0"/>
              <a:buChar char="•"/>
              <a:tabLst>
                <a:tab pos="2438400" algn="l"/>
              </a:tabLst>
            </a:pPr>
            <a:r>
              <a:rPr lang="en-US" sz="1000" dirty="0">
                <a:latin typeface="+mj-lt"/>
              </a:rPr>
              <a:t>Office 365</a:t>
            </a:r>
          </a:p>
          <a:p>
            <a:pPr marL="514350" lvl="2" indent="-171450">
              <a:buFont typeface="Arial" panose="020B0604020202020204" pitchFamily="34" charset="0"/>
              <a:buChar char="•"/>
              <a:tabLst>
                <a:tab pos="2438400" algn="l"/>
              </a:tabLst>
            </a:pPr>
            <a:r>
              <a:rPr lang="en-US" sz="1000" dirty="0">
                <a:latin typeface="+mj-lt"/>
              </a:rPr>
              <a:t>Enable analytics rules (Scheduled and NRT) included in the selected Content Hub solutions</a:t>
            </a:r>
          </a:p>
          <a:p>
            <a:pPr marL="514350" lvl="2" indent="-171450">
              <a:buFont typeface="Arial" panose="020B0604020202020204" pitchFamily="34" charset="0"/>
              <a:buChar char="•"/>
              <a:tabLst>
                <a:tab pos="2438400" algn="l"/>
              </a:tabLst>
            </a:pPr>
            <a:r>
              <a:rPr lang="en-US" sz="1000" dirty="0">
                <a:latin typeface="+mj-lt"/>
              </a:rPr>
              <a:t>Enable analytics rules (Scheduled and NRT) that use any of the selected Data connectors</a:t>
            </a:r>
          </a:p>
          <a:p>
            <a:endParaRPr lang="en-US" sz="1000" dirty="0"/>
          </a:p>
        </p:txBody>
      </p:sp>
      <p:sp>
        <p:nvSpPr>
          <p:cNvPr id="11" name="Title 10">
            <a:extLst>
              <a:ext uri="{FF2B5EF4-FFF2-40B4-BE49-F238E27FC236}">
                <a16:creationId xmlns:a16="http://schemas.microsoft.com/office/drawing/2014/main" id="{16AAAE0B-0E99-B9BA-C719-42AF0D574738}"/>
              </a:ext>
            </a:extLst>
          </p:cNvPr>
          <p:cNvSpPr>
            <a:spLocks noGrp="1"/>
          </p:cNvSpPr>
          <p:nvPr>
            <p:ph type="title"/>
          </p:nvPr>
        </p:nvSpPr>
        <p:spPr/>
        <p:txBody>
          <a:bodyPr/>
          <a:lstStyle/>
          <a:p>
            <a:r>
              <a:rPr lang="en-US" sz="1800" dirty="0"/>
              <a:t>DevOps &amp; IaC &amp; Automation</a:t>
            </a:r>
          </a:p>
        </p:txBody>
      </p:sp>
      <p:sp>
        <p:nvSpPr>
          <p:cNvPr id="13" name="Text Placeholder 12">
            <a:extLst>
              <a:ext uri="{FF2B5EF4-FFF2-40B4-BE49-F238E27FC236}">
                <a16:creationId xmlns:a16="http://schemas.microsoft.com/office/drawing/2014/main" id="{E12F1E69-46C9-B918-9382-5DFF0FC578B8}"/>
              </a:ext>
            </a:extLst>
          </p:cNvPr>
          <p:cNvSpPr>
            <a:spLocks noGrp="1"/>
          </p:cNvSpPr>
          <p:nvPr>
            <p:ph type="body" sz="quarter" idx="15"/>
          </p:nvPr>
        </p:nvSpPr>
        <p:spPr/>
        <p:txBody>
          <a:bodyPr/>
          <a:lstStyle/>
          <a:p>
            <a:endParaRPr lang="en-US"/>
          </a:p>
        </p:txBody>
      </p:sp>
      <p:sp>
        <p:nvSpPr>
          <p:cNvPr id="14" name="Text Placeholder 13">
            <a:extLst>
              <a:ext uri="{FF2B5EF4-FFF2-40B4-BE49-F238E27FC236}">
                <a16:creationId xmlns:a16="http://schemas.microsoft.com/office/drawing/2014/main" id="{ACB295C0-8FE1-D74E-47AD-C2C789F6372C}"/>
              </a:ext>
            </a:extLst>
          </p:cNvPr>
          <p:cNvSpPr>
            <a:spLocks noGrp="1"/>
          </p:cNvSpPr>
          <p:nvPr>
            <p:ph type="body" sz="quarter" idx="16"/>
          </p:nvPr>
        </p:nvSpPr>
        <p:spPr>
          <a:xfrm>
            <a:off x="342900" y="855081"/>
            <a:ext cx="3955312" cy="2137502"/>
          </a:xfrm>
        </p:spPr>
        <p:txBody>
          <a:bodyPr/>
          <a:lstStyle/>
          <a:p>
            <a:r>
              <a:rPr lang="en-US" dirty="0">
                <a:hlinkClick r:id="rId2"/>
              </a:rPr>
              <a:t>Microsoft Sentinel All-In-One now available for Azure Government</a:t>
            </a:r>
            <a:endParaRPr lang="en-US" dirty="0"/>
          </a:p>
          <a:p>
            <a:r>
              <a:rPr lang="en-US" dirty="0"/>
              <a:t>A new improved version of Sentinel All-In-One is now released. It includes:</a:t>
            </a:r>
          </a:p>
          <a:p>
            <a:pPr marL="171450" indent="-171450">
              <a:buFont typeface="Arial" panose="020B0604020202020204" pitchFamily="34" charset="0"/>
              <a:buChar char="•"/>
            </a:pPr>
            <a:r>
              <a:rPr lang="en-US" dirty="0"/>
              <a:t>Create a resource group</a:t>
            </a:r>
          </a:p>
          <a:p>
            <a:pPr marL="171450" indent="-171450">
              <a:buFont typeface="Arial" panose="020B0604020202020204" pitchFamily="34" charset="0"/>
              <a:buChar char="•"/>
            </a:pPr>
            <a:r>
              <a:rPr lang="en-US" dirty="0"/>
              <a:t>Create a Log Analytics workspace</a:t>
            </a:r>
          </a:p>
          <a:p>
            <a:pPr marL="171450" indent="-171450">
              <a:buFont typeface="Arial" panose="020B0604020202020204" pitchFamily="34" charset="0"/>
              <a:buChar char="•"/>
            </a:pPr>
            <a:r>
              <a:rPr lang="en-US" dirty="0"/>
              <a:t>Enable Microsoft Sentinel on top of the workspace</a:t>
            </a:r>
          </a:p>
          <a:p>
            <a:pPr marL="171450" indent="-171450">
              <a:buFont typeface="Arial" panose="020B0604020202020204" pitchFamily="34" charset="0"/>
              <a:buChar char="•"/>
            </a:pPr>
            <a:r>
              <a:rPr lang="en-US" dirty="0"/>
              <a:t>Set the workspace retention, daily cap and commitment tiers if desired</a:t>
            </a:r>
          </a:p>
          <a:p>
            <a:pPr marL="171450" indent="-171450">
              <a:buFont typeface="Arial" panose="020B0604020202020204" pitchFamily="34" charset="0"/>
              <a:buChar char="•"/>
            </a:pPr>
            <a:r>
              <a:rPr lang="en-US" dirty="0"/>
              <a:t>Enable UEBA with the relevant identity providers (AAD and/or AD)</a:t>
            </a:r>
          </a:p>
          <a:p>
            <a:pPr marL="171450" indent="-171450">
              <a:buFont typeface="Arial" panose="020B0604020202020204" pitchFamily="34" charset="0"/>
              <a:buChar char="•"/>
            </a:pPr>
            <a:r>
              <a:rPr lang="en-US" dirty="0"/>
              <a:t>Enable health diagnostics for Analytics Rules, Data Connectors and Automation Rules</a:t>
            </a:r>
          </a:p>
        </p:txBody>
      </p:sp>
      <p:pic>
        <p:nvPicPr>
          <p:cNvPr id="5122" name="Picture 2">
            <a:extLst>
              <a:ext uri="{FF2B5EF4-FFF2-40B4-BE49-F238E27FC236}">
                <a16:creationId xmlns:a16="http://schemas.microsoft.com/office/drawing/2014/main" id="{D1953282-6EEF-8A4B-F319-79478E15F0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1527" y="2974828"/>
            <a:ext cx="1713820" cy="1691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9911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12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xEl>
                                              <p:pRg st="0" end="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xEl>
                                              <p:pRg st="1" end="1"/>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
                                            <p:txEl>
                                              <p:pRg st="3" end="3"/>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2">
                                            <p:txEl>
                                              <p:pRg st="4" end="4"/>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2">
                                            <p:txEl>
                                              <p:pRg st="5" end="5"/>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2">
                                            <p:txEl>
                                              <p:pRg st="6" end="6"/>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
                                            <p:txEl>
                                              <p:pRg st="7" end="7"/>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2">
                                            <p:txEl>
                                              <p:pRg st="8" end="8"/>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2">
                                            <p:txEl>
                                              <p:pRg st="9" end="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2">
                                            <p:txEl>
                                              <p:pRg st="10" end="10"/>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2">
                                            <p:txEl>
                                              <p:pRg st="11" end="1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2">
                                            <p:txEl>
                                              <p:pRg st="12" end="12"/>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E86D8C-1CF7-CFC9-5082-9B054DB0E4B0}"/>
            </a:ext>
          </a:extLst>
        </p:cNvPr>
        <p:cNvGrpSpPr/>
        <p:nvPr/>
      </p:nvGrpSpPr>
      <p:grpSpPr>
        <a:xfrm>
          <a:off x="0" y="0"/>
          <a:ext cx="0" cy="0"/>
          <a:chOff x="0" y="0"/>
          <a:chExt cx="0" cy="0"/>
        </a:xfrm>
      </p:grpSpPr>
      <p:sp>
        <p:nvSpPr>
          <p:cNvPr id="12" name="Text Placeholder 11">
            <a:extLst>
              <a:ext uri="{FF2B5EF4-FFF2-40B4-BE49-F238E27FC236}">
                <a16:creationId xmlns:a16="http://schemas.microsoft.com/office/drawing/2014/main" id="{7CBCE21E-6E97-4575-224A-07A9BE04CC17}"/>
              </a:ext>
            </a:extLst>
          </p:cNvPr>
          <p:cNvSpPr>
            <a:spLocks noGrp="1"/>
          </p:cNvSpPr>
          <p:nvPr>
            <p:ph type="body" sz="quarter" idx="10"/>
          </p:nvPr>
        </p:nvSpPr>
        <p:spPr>
          <a:xfrm>
            <a:off x="4433776" y="855080"/>
            <a:ext cx="4365038" cy="2185993"/>
          </a:xfrm>
        </p:spPr>
        <p:txBody>
          <a:bodyPr/>
          <a:lstStyle/>
          <a:p>
            <a:pPr algn="just"/>
            <a:r>
              <a:rPr lang="en-US" sz="1000" dirty="0">
                <a:hlinkClick r:id="rId2"/>
              </a:rPr>
              <a:t>Name Reservation on Azure Container Registry</a:t>
            </a:r>
            <a:endParaRPr lang="en-US" sz="1000" dirty="0"/>
          </a:p>
          <a:p>
            <a:pPr algn="just"/>
            <a:r>
              <a:rPr lang="en-US" sz="1000" dirty="0"/>
              <a:t>Azure Container Registry (ACR) will update its behavior regarding the deletion and re-creation of registries. ACR will prevent the reuse of a subdomain name, e.g. abc123.azurecr.io, for a period after the resource is deleted. This updated behavior enhances security and prevents subdomain takeovers by automatically reserving registry names during the creation of the ACR resource, without requiring any additional action or configuration from customers. </a:t>
            </a:r>
          </a:p>
          <a:p>
            <a:pPr algn="just"/>
            <a:r>
              <a:rPr lang="en-US" sz="1000" dirty="0"/>
              <a:t>Once a resource name is reserved, it remains reserved from the moment of creation and throughout an extended period following the deletion of the resource (referred to as a cooldown period). During this cooldown period, subscriptions not associated with the original Azure AD tenant that created the resource will be unable to use the same name for a new registry. </a:t>
            </a:r>
          </a:p>
        </p:txBody>
      </p:sp>
      <p:sp>
        <p:nvSpPr>
          <p:cNvPr id="11" name="Title 10">
            <a:extLst>
              <a:ext uri="{FF2B5EF4-FFF2-40B4-BE49-F238E27FC236}">
                <a16:creationId xmlns:a16="http://schemas.microsoft.com/office/drawing/2014/main" id="{913ABE3E-5CF4-60DA-7E03-258003FB6E61}"/>
              </a:ext>
            </a:extLst>
          </p:cNvPr>
          <p:cNvSpPr>
            <a:spLocks noGrp="1"/>
          </p:cNvSpPr>
          <p:nvPr>
            <p:ph type="title"/>
          </p:nvPr>
        </p:nvSpPr>
        <p:spPr/>
        <p:txBody>
          <a:bodyPr/>
          <a:lstStyle/>
          <a:p>
            <a:r>
              <a:rPr lang="en-US" sz="1800" dirty="0"/>
              <a:t>DevOps &amp; IaC &amp; Automation</a:t>
            </a:r>
          </a:p>
        </p:txBody>
      </p:sp>
      <p:sp>
        <p:nvSpPr>
          <p:cNvPr id="13" name="Text Placeholder 12">
            <a:extLst>
              <a:ext uri="{FF2B5EF4-FFF2-40B4-BE49-F238E27FC236}">
                <a16:creationId xmlns:a16="http://schemas.microsoft.com/office/drawing/2014/main" id="{F39435DB-59FA-A2E5-622B-52C33AFF7708}"/>
              </a:ext>
            </a:extLst>
          </p:cNvPr>
          <p:cNvSpPr>
            <a:spLocks noGrp="1"/>
          </p:cNvSpPr>
          <p:nvPr>
            <p:ph type="body" sz="quarter" idx="15"/>
          </p:nvPr>
        </p:nvSpPr>
        <p:spPr/>
        <p:txBody>
          <a:bodyPr/>
          <a:lstStyle/>
          <a:p>
            <a:endParaRPr lang="en-US"/>
          </a:p>
        </p:txBody>
      </p:sp>
      <p:sp>
        <p:nvSpPr>
          <p:cNvPr id="14" name="Text Placeholder 13">
            <a:extLst>
              <a:ext uri="{FF2B5EF4-FFF2-40B4-BE49-F238E27FC236}">
                <a16:creationId xmlns:a16="http://schemas.microsoft.com/office/drawing/2014/main" id="{BD47C64A-30C7-BF38-06B4-45C2009206FC}"/>
              </a:ext>
            </a:extLst>
          </p:cNvPr>
          <p:cNvSpPr>
            <a:spLocks noGrp="1"/>
          </p:cNvSpPr>
          <p:nvPr>
            <p:ph type="body" sz="quarter" idx="16"/>
          </p:nvPr>
        </p:nvSpPr>
        <p:spPr/>
        <p:txBody>
          <a:bodyPr/>
          <a:lstStyle/>
          <a:p>
            <a:pPr algn="just"/>
            <a:r>
              <a:rPr lang="en-US" dirty="0">
                <a:hlinkClick r:id="rId3"/>
              </a:rPr>
              <a:t>Announcing Public Preview of Managed DevOps Pools (MDP) for Azure DevOps</a:t>
            </a:r>
            <a:endParaRPr lang="en-US" dirty="0"/>
          </a:p>
          <a:p>
            <a:pPr algn="just"/>
            <a:r>
              <a:rPr lang="en-US" dirty="0"/>
              <a:t>A new  feature of Azure DevOps that enables dev teams or platform engineering teams to quickly spin up custom DevOps pools that suit team’s unique needs. It combines the flexibility of Scale Set agents and the ease of maintenance of Microsoft Hosted agents. </a:t>
            </a:r>
          </a:p>
          <a:p>
            <a:pPr marL="171450" indent="-171450" algn="just">
              <a:buFont typeface="Arial" panose="020B0604020202020204" pitchFamily="34" charset="0"/>
              <a:buChar char="•"/>
            </a:pPr>
            <a:r>
              <a:rPr lang="en-US" dirty="0"/>
              <a:t>Hosted on your behalf</a:t>
            </a:r>
          </a:p>
          <a:p>
            <a:pPr marL="171450" indent="-171450" algn="just">
              <a:buFont typeface="Arial" panose="020B0604020202020204" pitchFamily="34" charset="0"/>
              <a:buChar char="•"/>
            </a:pPr>
            <a:r>
              <a:rPr lang="en-US" dirty="0"/>
              <a:t>Time spent in Management</a:t>
            </a:r>
          </a:p>
          <a:p>
            <a:pPr marL="171450" indent="-171450" algn="just">
              <a:buFont typeface="Arial" panose="020B0604020202020204" pitchFamily="34" charset="0"/>
              <a:buChar char="•"/>
            </a:pPr>
            <a:r>
              <a:rPr lang="en-US" dirty="0"/>
              <a:t>Specific Pools</a:t>
            </a:r>
          </a:p>
          <a:p>
            <a:pPr marL="514350" lvl="1" indent="-171450" algn="just">
              <a:buFont typeface="Arial" panose="020B0604020202020204" pitchFamily="34" charset="0"/>
              <a:buChar char="•"/>
            </a:pPr>
            <a:r>
              <a:rPr lang="en-US" sz="1000" dirty="0">
                <a:latin typeface="+mj-lt"/>
              </a:rPr>
              <a:t>Private Networking</a:t>
            </a:r>
          </a:p>
          <a:p>
            <a:pPr marL="514350" lvl="1" indent="-171450" algn="just">
              <a:buFont typeface="Arial" panose="020B0604020202020204" pitchFamily="34" charset="0"/>
              <a:buChar char="•"/>
            </a:pPr>
            <a:r>
              <a:rPr lang="en-US" sz="1000" dirty="0">
                <a:latin typeface="+mj-lt"/>
              </a:rPr>
              <a:t>Bring your own Image</a:t>
            </a:r>
          </a:p>
          <a:p>
            <a:pPr marL="514350" lvl="1" indent="-171450" algn="just">
              <a:buFont typeface="Arial" panose="020B0604020202020204" pitchFamily="34" charset="0"/>
              <a:buChar char="•"/>
            </a:pPr>
            <a:r>
              <a:rPr lang="en-US" sz="1000" dirty="0">
                <a:latin typeface="+mj-lt"/>
              </a:rPr>
              <a:t>Stateful Agents</a:t>
            </a:r>
          </a:p>
          <a:p>
            <a:pPr marL="171450" indent="-171450" algn="just">
              <a:buFont typeface="Arial" panose="020B0604020202020204" pitchFamily="34" charset="0"/>
              <a:buChar char="•"/>
            </a:pPr>
            <a:r>
              <a:rPr lang="en-US" dirty="0"/>
              <a:t>DevOps Billing</a:t>
            </a:r>
          </a:p>
          <a:p>
            <a:pPr marL="171450" indent="-171450" algn="just">
              <a:buFont typeface="Arial" panose="020B0604020202020204" pitchFamily="34" charset="0"/>
              <a:buChar char="•"/>
            </a:pPr>
            <a:r>
              <a:rPr lang="en-US" dirty="0"/>
              <a:t>Scalable</a:t>
            </a:r>
          </a:p>
          <a:p>
            <a:pPr algn="just"/>
            <a:endParaRPr lang="en-US" dirty="0"/>
          </a:p>
        </p:txBody>
      </p:sp>
    </p:spTree>
    <p:extLst>
      <p:ext uri="{BB962C8B-B14F-4D97-AF65-F5344CB8AC3E}">
        <p14:creationId xmlns:p14="http://schemas.microsoft.com/office/powerpoint/2010/main" val="1082689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2">
                                            <p:txEl>
                                              <p:pRg st="0" end="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2">
                                            <p:txEl>
                                              <p:pRg st="1" end="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7F39168-7046-60A5-1EEA-8D2B5EAAE24F}"/>
              </a:ext>
            </a:extLst>
          </p:cNvPr>
          <p:cNvSpPr>
            <a:spLocks noGrp="1"/>
          </p:cNvSpPr>
          <p:nvPr>
            <p:ph type="body" sz="quarter" idx="13"/>
          </p:nvPr>
        </p:nvSpPr>
        <p:spPr>
          <a:xfrm>
            <a:off x="252845" y="1285875"/>
            <a:ext cx="6271326" cy="1714500"/>
          </a:xfrm>
        </p:spPr>
        <p:txBody>
          <a:bodyPr/>
          <a:lstStyle/>
          <a:p>
            <a:r>
              <a:rPr lang="en-US" sz="4000" dirty="0"/>
              <a:t>Security &amp; Identity</a:t>
            </a:r>
          </a:p>
        </p:txBody>
      </p:sp>
    </p:spTree>
    <p:extLst>
      <p:ext uri="{BB962C8B-B14F-4D97-AF65-F5344CB8AC3E}">
        <p14:creationId xmlns:p14="http://schemas.microsoft.com/office/powerpoint/2010/main" val="31179200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7F39168-7046-60A5-1EEA-8D2B5EAAE24F}"/>
              </a:ext>
            </a:extLst>
          </p:cNvPr>
          <p:cNvSpPr>
            <a:spLocks noGrp="1"/>
          </p:cNvSpPr>
          <p:nvPr>
            <p:ph type="body" sz="quarter" idx="13"/>
          </p:nvPr>
        </p:nvSpPr>
        <p:spPr/>
        <p:txBody>
          <a:bodyPr/>
          <a:lstStyle/>
          <a:p>
            <a:r>
              <a:rPr lang="en-US" sz="4000" dirty="0"/>
              <a:t>Information</a:t>
            </a:r>
          </a:p>
        </p:txBody>
      </p:sp>
    </p:spTree>
    <p:extLst>
      <p:ext uri="{BB962C8B-B14F-4D97-AF65-F5344CB8AC3E}">
        <p14:creationId xmlns:p14="http://schemas.microsoft.com/office/powerpoint/2010/main" val="12760416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D9E4E97-A385-759E-BD70-47D0B91CA39E}"/>
              </a:ext>
            </a:extLst>
          </p:cNvPr>
          <p:cNvSpPr>
            <a:spLocks noGrp="1"/>
          </p:cNvSpPr>
          <p:nvPr>
            <p:ph type="body" sz="quarter" idx="10"/>
          </p:nvPr>
        </p:nvSpPr>
        <p:spPr>
          <a:xfrm>
            <a:off x="342900" y="855080"/>
            <a:ext cx="8455914" cy="3774069"/>
          </a:xfrm>
        </p:spPr>
        <p:txBody>
          <a:bodyPr/>
          <a:lstStyle/>
          <a:p>
            <a:r>
              <a:rPr lang="en-US" dirty="0">
                <a:hlinkClick r:id="rId2"/>
              </a:rPr>
              <a:t>Azure Times GitHub Repo</a:t>
            </a:r>
            <a:endParaRPr lang="en-US" dirty="0"/>
          </a:p>
        </p:txBody>
      </p:sp>
      <p:sp>
        <p:nvSpPr>
          <p:cNvPr id="3" name="Title 2">
            <a:extLst>
              <a:ext uri="{FF2B5EF4-FFF2-40B4-BE49-F238E27FC236}">
                <a16:creationId xmlns:a16="http://schemas.microsoft.com/office/drawing/2014/main" id="{78BEF490-0130-4022-0399-BE422CD7CB94}"/>
              </a:ext>
            </a:extLst>
          </p:cNvPr>
          <p:cNvSpPr>
            <a:spLocks noGrp="1"/>
          </p:cNvSpPr>
          <p:nvPr>
            <p:ph type="title"/>
          </p:nvPr>
        </p:nvSpPr>
        <p:spPr/>
        <p:txBody>
          <a:bodyPr/>
          <a:lstStyle/>
          <a:p>
            <a:r>
              <a:rPr lang="en-US" sz="1800" dirty="0"/>
              <a:t>Information</a:t>
            </a:r>
            <a:br>
              <a:rPr lang="en-US" sz="1800" dirty="0"/>
            </a:br>
            <a:endParaRPr lang="en-US" dirty="0"/>
          </a:p>
        </p:txBody>
      </p:sp>
    </p:spTree>
    <p:extLst>
      <p:ext uri="{BB962C8B-B14F-4D97-AF65-F5344CB8AC3E}">
        <p14:creationId xmlns:p14="http://schemas.microsoft.com/office/powerpoint/2010/main" val="7476815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7F39168-7046-60A5-1EEA-8D2B5EAAE24F}"/>
              </a:ext>
            </a:extLst>
          </p:cNvPr>
          <p:cNvSpPr>
            <a:spLocks noGrp="1"/>
          </p:cNvSpPr>
          <p:nvPr>
            <p:ph type="body" sz="quarter" idx="13"/>
          </p:nvPr>
        </p:nvSpPr>
        <p:spPr/>
        <p:txBody>
          <a:bodyPr/>
          <a:lstStyle/>
          <a:p>
            <a:r>
              <a:rPr lang="en-US" sz="4000" dirty="0"/>
              <a:t>Questions</a:t>
            </a:r>
          </a:p>
        </p:txBody>
      </p:sp>
    </p:spTree>
    <p:extLst>
      <p:ext uri="{BB962C8B-B14F-4D97-AF65-F5344CB8AC3E}">
        <p14:creationId xmlns:p14="http://schemas.microsoft.com/office/powerpoint/2010/main" val="2482707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A19052D-1C06-3BF6-CD73-31098A5519FB}"/>
              </a:ext>
            </a:extLst>
          </p:cNvPr>
          <p:cNvSpPr>
            <a:spLocks noGrp="1"/>
          </p:cNvSpPr>
          <p:nvPr>
            <p:ph type="title"/>
          </p:nvPr>
        </p:nvSpPr>
        <p:spPr/>
        <p:txBody>
          <a:bodyPr/>
          <a:lstStyle/>
          <a:p>
            <a:r>
              <a:rPr lang="en-US" sz="1800" dirty="0"/>
              <a:t>Security &amp; Identity Updates</a:t>
            </a:r>
            <a:endParaRPr lang="en-US" dirty="0"/>
          </a:p>
        </p:txBody>
      </p:sp>
      <p:sp>
        <p:nvSpPr>
          <p:cNvPr id="13" name="Text Placeholder 12">
            <a:extLst>
              <a:ext uri="{FF2B5EF4-FFF2-40B4-BE49-F238E27FC236}">
                <a16:creationId xmlns:a16="http://schemas.microsoft.com/office/drawing/2014/main" id="{AB83368C-23D2-63DD-1F2B-65AB8A48B236}"/>
              </a:ext>
            </a:extLst>
          </p:cNvPr>
          <p:cNvSpPr>
            <a:spLocks noGrp="1"/>
          </p:cNvSpPr>
          <p:nvPr>
            <p:ph type="body" sz="quarter" idx="15"/>
          </p:nvPr>
        </p:nvSpPr>
        <p:spPr/>
        <p:txBody>
          <a:bodyPr/>
          <a:lstStyle/>
          <a:p>
            <a:endParaRPr lang="en-US"/>
          </a:p>
        </p:txBody>
      </p:sp>
      <p:sp>
        <p:nvSpPr>
          <p:cNvPr id="14" name="Text Placeholder 13">
            <a:extLst>
              <a:ext uri="{FF2B5EF4-FFF2-40B4-BE49-F238E27FC236}">
                <a16:creationId xmlns:a16="http://schemas.microsoft.com/office/drawing/2014/main" id="{1DF1A36F-4250-259D-24AE-F82FE69A7F7E}"/>
              </a:ext>
            </a:extLst>
          </p:cNvPr>
          <p:cNvSpPr>
            <a:spLocks noGrp="1"/>
          </p:cNvSpPr>
          <p:nvPr>
            <p:ph type="body" sz="quarter" idx="16"/>
          </p:nvPr>
        </p:nvSpPr>
        <p:spPr>
          <a:xfrm>
            <a:off x="342900" y="855081"/>
            <a:ext cx="3955312" cy="1299302"/>
          </a:xfrm>
        </p:spPr>
        <p:txBody>
          <a:bodyPr/>
          <a:lstStyle/>
          <a:p>
            <a:pPr algn="just"/>
            <a:r>
              <a:rPr lang="en-US" dirty="0">
                <a:hlinkClick r:id="rId2"/>
              </a:rPr>
              <a:t>Public preview: Microsoft Entra ID FIDO2 provisioning APIs</a:t>
            </a:r>
            <a:endParaRPr lang="en-US" dirty="0"/>
          </a:p>
          <a:p>
            <a:pPr algn="just"/>
            <a:r>
              <a:rPr lang="en-US" dirty="0"/>
              <a:t>Microsoft Entra ID FIDO2 provisioning APIs that </a:t>
            </a:r>
            <a:r>
              <a:rPr lang="en-US" b="1" dirty="0"/>
              <a:t>empowers organizations </a:t>
            </a:r>
            <a:r>
              <a:rPr lang="en-US" dirty="0"/>
              <a:t>to handle this provisioning for their users, providing secure and seamless authentication from day one.</a:t>
            </a:r>
          </a:p>
          <a:p>
            <a:pPr algn="just"/>
            <a:r>
              <a:rPr lang="en-US" dirty="0"/>
              <a:t>The APIs allow keys to be pre-provisioned for users, so users have an easier experience on first use.</a:t>
            </a:r>
          </a:p>
        </p:txBody>
      </p:sp>
      <p:pic>
        <p:nvPicPr>
          <p:cNvPr id="8194" name="Picture 2" descr="thumbnail image 1 of blog post titled &#10; &#10; &#10;  &#10; &#10; &#10; &#10;    &#10;  &#10;   &#10;    &#10;      &#10;       Public preview: Microsoft Entra ID FIDO2 provisioning APIs&#10;       &#10;      &#10;     &#10;   &#10;  &#10; &#10;   &#10; &#10; &#10; &#10; &#10; &#10;">
            <a:extLst>
              <a:ext uri="{FF2B5EF4-FFF2-40B4-BE49-F238E27FC236}">
                <a16:creationId xmlns:a16="http://schemas.microsoft.com/office/drawing/2014/main" id="{02FB23FA-06AA-4ABD-EA6C-C7F07FB87E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8611" y="2053501"/>
            <a:ext cx="3483889" cy="26483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3310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500"/>
                                        <p:tgtEl>
                                          <p:spTgt spid="1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xEl>
                                              <p:pRg st="1" end="1"/>
                                            </p:txEl>
                                          </p:spTgt>
                                        </p:tgtEl>
                                        <p:attrNameLst>
                                          <p:attrName>style.visibility</p:attrName>
                                        </p:attrNameLst>
                                      </p:cBhvr>
                                      <p:to>
                                        <p:strVal val="visible"/>
                                      </p:to>
                                    </p:set>
                                    <p:animEffect transition="in" filter="fade">
                                      <p:cBhvr>
                                        <p:cTn id="10" dur="500"/>
                                        <p:tgtEl>
                                          <p:spTgt spid="14">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xEl>
                                              <p:pRg st="2" end="2"/>
                                            </p:txEl>
                                          </p:spTgt>
                                        </p:tgtEl>
                                        <p:attrNameLst>
                                          <p:attrName>style.visibility</p:attrName>
                                        </p:attrNameLst>
                                      </p:cBhvr>
                                      <p:to>
                                        <p:strVal val="visible"/>
                                      </p:to>
                                    </p:set>
                                    <p:animEffect transition="in" filter="fade">
                                      <p:cBhvr>
                                        <p:cTn id="13" dur="500"/>
                                        <p:tgtEl>
                                          <p:spTgt spid="14">
                                            <p:txEl>
                                              <p:pRg st="2" end="2"/>
                                            </p:txEl>
                                          </p:spTgt>
                                        </p:tgtEl>
                                      </p:cBhvr>
                                    </p:animEffect>
                                  </p:childTnLst>
                                </p:cTn>
                              </p:par>
                              <p:par>
                                <p:cTn id="14" presetID="1" presetClass="entr" presetSubtype="0" fill="hold" nodeType="withEffect">
                                  <p:stCondLst>
                                    <p:cond delay="0"/>
                                  </p:stCondLst>
                                  <p:childTnLst>
                                    <p:set>
                                      <p:cBhvr>
                                        <p:cTn id="15"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7F39168-7046-60A5-1EEA-8D2B5EAAE24F}"/>
              </a:ext>
            </a:extLst>
          </p:cNvPr>
          <p:cNvSpPr>
            <a:spLocks noGrp="1"/>
          </p:cNvSpPr>
          <p:nvPr>
            <p:ph type="body" sz="quarter" idx="13"/>
          </p:nvPr>
        </p:nvSpPr>
        <p:spPr>
          <a:xfrm>
            <a:off x="252845" y="1285875"/>
            <a:ext cx="8796812" cy="1714500"/>
          </a:xfrm>
        </p:spPr>
        <p:txBody>
          <a:bodyPr/>
          <a:lstStyle/>
          <a:p>
            <a:r>
              <a:rPr lang="en-US" sz="4000" dirty="0"/>
              <a:t>Management &amp; Governance</a:t>
            </a:r>
          </a:p>
        </p:txBody>
      </p:sp>
    </p:spTree>
    <p:extLst>
      <p:ext uri="{BB962C8B-B14F-4D97-AF65-F5344CB8AC3E}">
        <p14:creationId xmlns:p14="http://schemas.microsoft.com/office/powerpoint/2010/main" val="34791831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A19052D-1C06-3BF6-CD73-31098A5519FB}"/>
              </a:ext>
            </a:extLst>
          </p:cNvPr>
          <p:cNvSpPr>
            <a:spLocks noGrp="1"/>
          </p:cNvSpPr>
          <p:nvPr>
            <p:ph type="title"/>
          </p:nvPr>
        </p:nvSpPr>
        <p:spPr/>
        <p:txBody>
          <a:bodyPr/>
          <a:lstStyle/>
          <a:p>
            <a:r>
              <a:rPr lang="en-US" sz="1800" dirty="0"/>
              <a:t>Management &amp; Governance Updates</a:t>
            </a:r>
            <a:endParaRPr lang="en-US" dirty="0"/>
          </a:p>
        </p:txBody>
      </p:sp>
      <p:sp>
        <p:nvSpPr>
          <p:cNvPr id="13" name="Text Placeholder 12">
            <a:extLst>
              <a:ext uri="{FF2B5EF4-FFF2-40B4-BE49-F238E27FC236}">
                <a16:creationId xmlns:a16="http://schemas.microsoft.com/office/drawing/2014/main" id="{AB83368C-23D2-63DD-1F2B-65AB8A48B236}"/>
              </a:ext>
            </a:extLst>
          </p:cNvPr>
          <p:cNvSpPr>
            <a:spLocks noGrp="1"/>
          </p:cNvSpPr>
          <p:nvPr>
            <p:ph type="body" sz="quarter" idx="15"/>
          </p:nvPr>
        </p:nvSpPr>
        <p:spPr/>
        <p:txBody>
          <a:bodyPr/>
          <a:lstStyle/>
          <a:p>
            <a:endParaRPr lang="en-US"/>
          </a:p>
        </p:txBody>
      </p:sp>
      <p:sp>
        <p:nvSpPr>
          <p:cNvPr id="14" name="Text Placeholder 13">
            <a:extLst>
              <a:ext uri="{FF2B5EF4-FFF2-40B4-BE49-F238E27FC236}">
                <a16:creationId xmlns:a16="http://schemas.microsoft.com/office/drawing/2014/main" id="{1DF1A36F-4250-259D-24AE-F82FE69A7F7E}"/>
              </a:ext>
            </a:extLst>
          </p:cNvPr>
          <p:cNvSpPr>
            <a:spLocks noGrp="1"/>
          </p:cNvSpPr>
          <p:nvPr>
            <p:ph type="body" sz="quarter" idx="16"/>
          </p:nvPr>
        </p:nvSpPr>
        <p:spPr>
          <a:xfrm>
            <a:off x="342900" y="855081"/>
            <a:ext cx="3955312" cy="1716670"/>
          </a:xfrm>
        </p:spPr>
        <p:txBody>
          <a:bodyPr/>
          <a:lstStyle/>
          <a:p>
            <a:pPr algn="just"/>
            <a:r>
              <a:rPr lang="en-US" dirty="0">
                <a:hlinkClick r:id="rId2"/>
              </a:rPr>
              <a:t>Generally Available: Operator and CRD support with Azure Monitor managed service for Prometheus</a:t>
            </a:r>
            <a:endParaRPr lang="en-US" dirty="0"/>
          </a:p>
          <a:p>
            <a:pPr algn="just"/>
            <a:r>
              <a:rPr lang="en-US" dirty="0"/>
              <a:t>Azure Monitor managed service for Prometheus </a:t>
            </a:r>
            <a:r>
              <a:rPr lang="en-US" b="1" dirty="0"/>
              <a:t>now supports CRD-based configs for scrape jobs</a:t>
            </a:r>
            <a:r>
              <a:rPr lang="en-US" dirty="0"/>
              <a:t> to collect metrics from workloads running in AKS cluster. With this new update, configuring Managed </a:t>
            </a:r>
            <a:r>
              <a:rPr lang="en-US" b="1" dirty="0"/>
              <a:t>Prometheus will deploy the Pod and Service Monitor custom </a:t>
            </a:r>
            <a:r>
              <a:rPr lang="en-US" dirty="0"/>
              <a:t>resource definitions to allow to create own custom resources. This is similar to the OSS Prometheus Operator, and allows for easy configuration of scrape jobs in any namespace, eliminating the need to update the common ConfigMap in the </a:t>
            </a:r>
            <a:r>
              <a:rPr lang="en-US" dirty="0" err="1"/>
              <a:t>kube</a:t>
            </a:r>
            <a:r>
              <a:rPr lang="en-US" dirty="0"/>
              <a:t>-system namespace.</a:t>
            </a:r>
          </a:p>
        </p:txBody>
      </p:sp>
    </p:spTree>
    <p:extLst>
      <p:ext uri="{BB962C8B-B14F-4D97-AF65-F5344CB8AC3E}">
        <p14:creationId xmlns:p14="http://schemas.microsoft.com/office/powerpoint/2010/main" val="520864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7F39168-7046-60A5-1EEA-8D2B5EAAE24F}"/>
              </a:ext>
            </a:extLst>
          </p:cNvPr>
          <p:cNvSpPr>
            <a:spLocks noGrp="1"/>
          </p:cNvSpPr>
          <p:nvPr>
            <p:ph type="body" sz="quarter" idx="13"/>
          </p:nvPr>
        </p:nvSpPr>
        <p:spPr/>
        <p:txBody>
          <a:bodyPr/>
          <a:lstStyle/>
          <a:p>
            <a:r>
              <a:rPr lang="en-US" sz="4000" dirty="0"/>
              <a:t>Compute</a:t>
            </a:r>
          </a:p>
        </p:txBody>
      </p:sp>
    </p:spTree>
    <p:extLst>
      <p:ext uri="{BB962C8B-B14F-4D97-AF65-F5344CB8AC3E}">
        <p14:creationId xmlns:p14="http://schemas.microsoft.com/office/powerpoint/2010/main" val="274742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A19052D-1C06-3BF6-CD73-31098A5519FB}"/>
              </a:ext>
            </a:extLst>
          </p:cNvPr>
          <p:cNvSpPr>
            <a:spLocks noGrp="1"/>
          </p:cNvSpPr>
          <p:nvPr>
            <p:ph type="title"/>
          </p:nvPr>
        </p:nvSpPr>
        <p:spPr/>
        <p:txBody>
          <a:bodyPr/>
          <a:lstStyle/>
          <a:p>
            <a:r>
              <a:rPr lang="en-US" sz="1800" dirty="0"/>
              <a:t>Compute Updates</a:t>
            </a:r>
            <a:endParaRPr lang="en-US" dirty="0"/>
          </a:p>
        </p:txBody>
      </p:sp>
      <p:sp>
        <p:nvSpPr>
          <p:cNvPr id="13" name="Text Placeholder 12">
            <a:extLst>
              <a:ext uri="{FF2B5EF4-FFF2-40B4-BE49-F238E27FC236}">
                <a16:creationId xmlns:a16="http://schemas.microsoft.com/office/drawing/2014/main" id="{AB83368C-23D2-63DD-1F2B-65AB8A48B236}"/>
              </a:ext>
            </a:extLst>
          </p:cNvPr>
          <p:cNvSpPr>
            <a:spLocks noGrp="1"/>
          </p:cNvSpPr>
          <p:nvPr>
            <p:ph type="body" sz="quarter" idx="15"/>
          </p:nvPr>
        </p:nvSpPr>
        <p:spPr/>
        <p:txBody>
          <a:bodyPr/>
          <a:lstStyle/>
          <a:p>
            <a:endParaRPr lang="en-US" dirty="0"/>
          </a:p>
        </p:txBody>
      </p:sp>
      <p:sp>
        <p:nvSpPr>
          <p:cNvPr id="14" name="Text Placeholder 13">
            <a:extLst>
              <a:ext uri="{FF2B5EF4-FFF2-40B4-BE49-F238E27FC236}">
                <a16:creationId xmlns:a16="http://schemas.microsoft.com/office/drawing/2014/main" id="{1DF1A36F-4250-259D-24AE-F82FE69A7F7E}"/>
              </a:ext>
            </a:extLst>
          </p:cNvPr>
          <p:cNvSpPr>
            <a:spLocks noGrp="1"/>
          </p:cNvSpPr>
          <p:nvPr>
            <p:ph type="body" sz="quarter" idx="16"/>
          </p:nvPr>
        </p:nvSpPr>
        <p:spPr>
          <a:xfrm>
            <a:off x="342900" y="855080"/>
            <a:ext cx="3955312" cy="1798065"/>
          </a:xfrm>
        </p:spPr>
        <p:txBody>
          <a:bodyPr/>
          <a:lstStyle/>
          <a:p>
            <a:pPr algn="just"/>
            <a:r>
              <a:rPr lang="en-US" dirty="0">
                <a:hlinkClick r:id="rId2"/>
              </a:rPr>
              <a:t>Public Preview: Los Angeles - Azure Extended Zones</a:t>
            </a:r>
            <a:endParaRPr lang="en-US" dirty="0"/>
          </a:p>
          <a:p>
            <a:pPr algn="just"/>
            <a:r>
              <a:rPr lang="en-US" dirty="0"/>
              <a:t>Azure Extended Zones are </a:t>
            </a:r>
            <a:r>
              <a:rPr lang="en-US" b="1" dirty="0"/>
              <a:t>small-footprint extensions of Azure </a:t>
            </a:r>
            <a:r>
              <a:rPr lang="en-US" dirty="0"/>
              <a:t>placed in metros, industry centers, or a specific jurisdiction to serve low latency and data residency workloads. It supports virtual machines (VMs), containers, storage, and a selected set of Azure services and can run latency-sensitive and throughput-intensive applications close to end users and within approved data residency boundaries.</a:t>
            </a:r>
          </a:p>
          <a:p>
            <a:pPr algn="just"/>
            <a:r>
              <a:rPr lang="en-US" dirty="0"/>
              <a:t>The control plane for these services remains in the region and the data plane is deployed at the Extended Zone site, resulting in a smaller Azure footprint.</a:t>
            </a:r>
          </a:p>
        </p:txBody>
      </p:sp>
      <p:graphicFrame>
        <p:nvGraphicFramePr>
          <p:cNvPr id="3" name="Table 2">
            <a:extLst>
              <a:ext uri="{FF2B5EF4-FFF2-40B4-BE49-F238E27FC236}">
                <a16:creationId xmlns:a16="http://schemas.microsoft.com/office/drawing/2014/main" id="{BF40F09A-FD05-BAFC-14CF-E1DE5F05E306}"/>
              </a:ext>
            </a:extLst>
          </p:cNvPr>
          <p:cNvGraphicFramePr>
            <a:graphicFrameLocks noGrp="1"/>
          </p:cNvGraphicFramePr>
          <p:nvPr>
            <p:extLst>
              <p:ext uri="{D42A27DB-BD31-4B8C-83A1-F6EECF244321}">
                <p14:modId xmlns:p14="http://schemas.microsoft.com/office/powerpoint/2010/main" val="2761024272"/>
              </p:ext>
            </p:extLst>
          </p:nvPr>
        </p:nvGraphicFramePr>
        <p:xfrm>
          <a:off x="4669016" y="776800"/>
          <a:ext cx="4129798" cy="4023800"/>
        </p:xfrm>
        <a:graphic>
          <a:graphicData uri="http://schemas.openxmlformats.org/drawingml/2006/table">
            <a:tbl>
              <a:tblPr/>
              <a:tblGrid>
                <a:gridCol w="2064899">
                  <a:extLst>
                    <a:ext uri="{9D8B030D-6E8A-4147-A177-3AD203B41FA5}">
                      <a16:colId xmlns:a16="http://schemas.microsoft.com/office/drawing/2014/main" val="4147754679"/>
                    </a:ext>
                  </a:extLst>
                </a:gridCol>
                <a:gridCol w="2064899">
                  <a:extLst>
                    <a:ext uri="{9D8B030D-6E8A-4147-A177-3AD203B41FA5}">
                      <a16:colId xmlns:a16="http://schemas.microsoft.com/office/drawing/2014/main" val="403661634"/>
                    </a:ext>
                  </a:extLst>
                </a:gridCol>
              </a:tblGrid>
              <a:tr h="199973">
                <a:tc>
                  <a:txBody>
                    <a:bodyPr/>
                    <a:lstStyle/>
                    <a:p>
                      <a:pPr algn="l" fontAlgn="t"/>
                      <a:r>
                        <a:rPr lang="en-US" sz="900">
                          <a:effectLst/>
                        </a:rPr>
                        <a:t>Service category</a:t>
                      </a:r>
                    </a:p>
                  </a:txBody>
                  <a:tcPr marL="61530" marR="61530" marT="30765" marB="307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900">
                          <a:effectLst/>
                        </a:rPr>
                        <a:t>Available services</a:t>
                      </a:r>
                    </a:p>
                  </a:txBody>
                  <a:tcPr marL="61530" marR="61530" marT="30765" marB="307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395532205"/>
                  </a:ext>
                </a:extLst>
              </a:tr>
              <a:tr h="615302">
                <a:tc>
                  <a:txBody>
                    <a:bodyPr/>
                    <a:lstStyle/>
                    <a:p>
                      <a:pPr algn="l" fontAlgn="t"/>
                      <a:r>
                        <a:rPr lang="en-US" sz="900" b="1">
                          <a:effectLst/>
                        </a:rPr>
                        <a:t>Compute</a:t>
                      </a:r>
                      <a:endParaRPr lang="en-US" sz="900">
                        <a:effectLst/>
                      </a:endParaRPr>
                    </a:p>
                  </a:txBody>
                  <a:tcPr marL="61530" marR="61530" marT="30765" marB="307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900" dirty="0">
                          <a:effectLst/>
                        </a:rPr>
                        <a:t>Azure virtual machines (general purpose: A, B, D, E, and F series and GPU NVadsA10 v5 series)</a:t>
                      </a:r>
                      <a:br>
                        <a:rPr lang="en-US" sz="900" dirty="0">
                          <a:effectLst/>
                        </a:rPr>
                      </a:br>
                      <a:r>
                        <a:rPr lang="en-US" sz="900" dirty="0">
                          <a:effectLst/>
                        </a:rPr>
                        <a:t>Virtual Machine Scale Sets</a:t>
                      </a:r>
                      <a:br>
                        <a:rPr lang="en-US" sz="900" dirty="0">
                          <a:effectLst/>
                        </a:rPr>
                      </a:br>
                      <a:r>
                        <a:rPr lang="en-US" sz="900" dirty="0">
                          <a:effectLst/>
                        </a:rPr>
                        <a:t>Azure Kubernetes Service</a:t>
                      </a:r>
                    </a:p>
                  </a:txBody>
                  <a:tcPr marL="61530" marR="61530" marT="30765" marB="307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529923191"/>
                  </a:ext>
                </a:extLst>
              </a:tr>
              <a:tr h="1030631">
                <a:tc>
                  <a:txBody>
                    <a:bodyPr/>
                    <a:lstStyle/>
                    <a:p>
                      <a:pPr algn="l" fontAlgn="t"/>
                      <a:r>
                        <a:rPr lang="en-US" sz="900" b="1">
                          <a:effectLst/>
                        </a:rPr>
                        <a:t>Networking</a:t>
                      </a:r>
                      <a:endParaRPr lang="en-US" sz="900">
                        <a:effectLst/>
                      </a:endParaRPr>
                    </a:p>
                  </a:txBody>
                  <a:tcPr marL="61530" marR="61530" marT="30765" marB="307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900" dirty="0">
                          <a:effectLst/>
                        </a:rPr>
                        <a:t>Azure Private Link</a:t>
                      </a:r>
                      <a:br>
                        <a:rPr lang="en-US" sz="900" dirty="0">
                          <a:effectLst/>
                        </a:rPr>
                      </a:br>
                      <a:r>
                        <a:rPr lang="en-US" sz="900" dirty="0">
                          <a:effectLst/>
                        </a:rPr>
                        <a:t>Standard public IP</a:t>
                      </a:r>
                      <a:br>
                        <a:rPr lang="en-US" sz="900" dirty="0">
                          <a:effectLst/>
                        </a:rPr>
                      </a:br>
                      <a:r>
                        <a:rPr lang="en-US" sz="900" dirty="0">
                          <a:effectLst/>
                        </a:rPr>
                        <a:t>Virtual networks</a:t>
                      </a:r>
                      <a:br>
                        <a:rPr lang="en-US" sz="900" dirty="0">
                          <a:effectLst/>
                        </a:rPr>
                      </a:br>
                      <a:r>
                        <a:rPr lang="en-US" sz="900" dirty="0">
                          <a:effectLst/>
                        </a:rPr>
                        <a:t>Virtual network peering</a:t>
                      </a:r>
                      <a:br>
                        <a:rPr lang="en-US" sz="900" dirty="0">
                          <a:effectLst/>
                        </a:rPr>
                      </a:br>
                      <a:r>
                        <a:rPr lang="en-US" sz="900" dirty="0">
                          <a:effectLst/>
                        </a:rPr>
                        <a:t>ExpressRoute</a:t>
                      </a:r>
                      <a:br>
                        <a:rPr lang="en-US" sz="900" dirty="0">
                          <a:effectLst/>
                        </a:rPr>
                      </a:br>
                      <a:r>
                        <a:rPr lang="en-US" sz="900" dirty="0">
                          <a:effectLst/>
                        </a:rPr>
                        <a:t>Azure Standard Load Balancer</a:t>
                      </a:r>
                      <a:br>
                        <a:rPr lang="en-US" sz="900" dirty="0">
                          <a:effectLst/>
                        </a:rPr>
                      </a:br>
                      <a:r>
                        <a:rPr lang="en-US" sz="900" dirty="0">
                          <a:effectLst/>
                        </a:rPr>
                        <a:t>DDoS (Standard protection)</a:t>
                      </a:r>
                    </a:p>
                  </a:txBody>
                  <a:tcPr marL="61530" marR="61530" marT="30765" marB="307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891205732"/>
                  </a:ext>
                </a:extLst>
              </a:tr>
              <a:tr h="1584403">
                <a:tc>
                  <a:txBody>
                    <a:bodyPr/>
                    <a:lstStyle/>
                    <a:p>
                      <a:pPr algn="l" fontAlgn="t"/>
                      <a:r>
                        <a:rPr lang="en-US" sz="900" b="1">
                          <a:effectLst/>
                        </a:rPr>
                        <a:t>Storage</a:t>
                      </a:r>
                      <a:endParaRPr lang="en-US" sz="900">
                        <a:effectLst/>
                      </a:endParaRPr>
                    </a:p>
                  </a:txBody>
                  <a:tcPr marL="61530" marR="61530" marT="30765" marB="307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900">
                          <a:effectLst/>
                        </a:rPr>
                        <a:t>Azure managed disks</a:t>
                      </a:r>
                      <a:br>
                        <a:rPr lang="en-US" sz="900">
                          <a:effectLst/>
                        </a:rPr>
                      </a:br>
                      <a:r>
                        <a:rPr lang="en-US" sz="900">
                          <a:effectLst/>
                        </a:rPr>
                        <a:t>Azure Premium Page Blobs</a:t>
                      </a:r>
                      <a:br>
                        <a:rPr lang="en-US" sz="900">
                          <a:effectLst/>
                        </a:rPr>
                      </a:br>
                      <a:r>
                        <a:rPr lang="en-US" sz="900">
                          <a:effectLst/>
                        </a:rPr>
                        <a:t>Azure Premium Block Blobs</a:t>
                      </a:r>
                      <a:br>
                        <a:rPr lang="en-US" sz="900">
                          <a:effectLst/>
                        </a:rPr>
                      </a:br>
                      <a:r>
                        <a:rPr lang="en-US" sz="900">
                          <a:effectLst/>
                        </a:rPr>
                        <a:t>Azure Premium Files</a:t>
                      </a:r>
                      <a:br>
                        <a:rPr lang="en-US" sz="900">
                          <a:effectLst/>
                        </a:rPr>
                      </a:br>
                      <a:r>
                        <a:rPr lang="en-US" sz="900">
                          <a:effectLst/>
                        </a:rPr>
                        <a:t>Azure Data Lake Storage Gen2</a:t>
                      </a:r>
                      <a:br>
                        <a:rPr lang="en-US" sz="900">
                          <a:effectLst/>
                        </a:rPr>
                      </a:br>
                      <a:r>
                        <a:rPr lang="en-US" sz="900">
                          <a:effectLst/>
                        </a:rPr>
                        <a:t>Hierarchical Namespace</a:t>
                      </a:r>
                      <a:br>
                        <a:rPr lang="en-US" sz="900">
                          <a:effectLst/>
                        </a:rPr>
                      </a:br>
                      <a:r>
                        <a:rPr lang="en-US" sz="900">
                          <a:effectLst/>
                        </a:rPr>
                        <a:t>Azure Data Lake Storage Gen2 Flat Namespace</a:t>
                      </a:r>
                      <a:br>
                        <a:rPr lang="en-US" sz="900">
                          <a:effectLst/>
                        </a:rPr>
                      </a:br>
                      <a:r>
                        <a:rPr lang="en-US" sz="900">
                          <a:effectLst/>
                        </a:rPr>
                        <a:t>Change Feed</a:t>
                      </a:r>
                      <a:br>
                        <a:rPr lang="en-US" sz="900">
                          <a:effectLst/>
                        </a:rPr>
                      </a:br>
                      <a:r>
                        <a:rPr lang="en-US" sz="900">
                          <a:effectLst/>
                        </a:rPr>
                        <a:t>Blob Features</a:t>
                      </a:r>
                      <a:br>
                        <a:rPr lang="en-US" sz="900">
                          <a:effectLst/>
                        </a:rPr>
                      </a:br>
                      <a:r>
                        <a:rPr lang="en-US" sz="900">
                          <a:effectLst/>
                        </a:rPr>
                        <a:t>- SFTP</a:t>
                      </a:r>
                      <a:br>
                        <a:rPr lang="en-US" sz="900">
                          <a:effectLst/>
                        </a:rPr>
                      </a:br>
                      <a:r>
                        <a:rPr lang="en-US" sz="900">
                          <a:effectLst/>
                        </a:rPr>
                        <a:t>- NFS</a:t>
                      </a:r>
                    </a:p>
                  </a:txBody>
                  <a:tcPr marL="61530" marR="61530" marT="30765" marB="307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827257811"/>
                  </a:ext>
                </a:extLst>
              </a:tr>
              <a:tr h="338416">
                <a:tc>
                  <a:txBody>
                    <a:bodyPr/>
                    <a:lstStyle/>
                    <a:p>
                      <a:pPr algn="l" fontAlgn="t"/>
                      <a:r>
                        <a:rPr lang="en-US" sz="900" b="1">
                          <a:effectLst/>
                        </a:rPr>
                        <a:t>BCDR</a:t>
                      </a:r>
                      <a:endParaRPr lang="en-US" sz="900">
                        <a:effectLst/>
                      </a:endParaRPr>
                    </a:p>
                  </a:txBody>
                  <a:tcPr marL="61530" marR="61530" marT="30765" marB="307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t"/>
                      <a:r>
                        <a:rPr lang="en-US" sz="900" dirty="0">
                          <a:effectLst/>
                        </a:rPr>
                        <a:t>Azure Site Recovery</a:t>
                      </a:r>
                      <a:br>
                        <a:rPr lang="en-US" sz="900" dirty="0">
                          <a:effectLst/>
                        </a:rPr>
                      </a:br>
                      <a:r>
                        <a:rPr lang="en-US" sz="900" dirty="0">
                          <a:effectLst/>
                        </a:rPr>
                        <a:t>Azure Backup</a:t>
                      </a:r>
                    </a:p>
                  </a:txBody>
                  <a:tcPr marL="61530" marR="61530" marT="30765" marB="3076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094187774"/>
                  </a:ext>
                </a:extLst>
              </a:tr>
            </a:tbl>
          </a:graphicData>
        </a:graphic>
      </p:graphicFrame>
      <p:pic>
        <p:nvPicPr>
          <p:cNvPr id="1026" name="Picture 2" descr="Diagram that shows available Azure services at an Azure Extended Zone.">
            <a:extLst>
              <a:ext uri="{FF2B5EF4-FFF2-40B4-BE49-F238E27FC236}">
                <a16:creationId xmlns:a16="http://schemas.microsoft.com/office/drawing/2014/main" id="{D19E846F-BF48-F507-BAA1-C2644B5C779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0877" y="2731077"/>
            <a:ext cx="3719357" cy="12018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4135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531189-CF39-6970-06DD-2F3E951D8112}"/>
            </a:ext>
          </a:extLst>
        </p:cNvPr>
        <p:cNvGrpSpPr/>
        <p:nvPr/>
      </p:nvGrpSpPr>
      <p:grpSpPr>
        <a:xfrm>
          <a:off x="0" y="0"/>
          <a:ext cx="0" cy="0"/>
          <a:chOff x="0" y="0"/>
          <a:chExt cx="0" cy="0"/>
        </a:xfrm>
      </p:grpSpPr>
      <p:sp>
        <p:nvSpPr>
          <p:cNvPr id="12" name="Text Placeholder 11">
            <a:extLst>
              <a:ext uri="{FF2B5EF4-FFF2-40B4-BE49-F238E27FC236}">
                <a16:creationId xmlns:a16="http://schemas.microsoft.com/office/drawing/2014/main" id="{E736A2DE-B6FD-C635-9880-42440690A8EF}"/>
              </a:ext>
            </a:extLst>
          </p:cNvPr>
          <p:cNvSpPr>
            <a:spLocks noGrp="1"/>
          </p:cNvSpPr>
          <p:nvPr>
            <p:ph type="body" sz="quarter" idx="10"/>
          </p:nvPr>
        </p:nvSpPr>
        <p:spPr>
          <a:xfrm>
            <a:off x="4433776" y="855081"/>
            <a:ext cx="4365038" cy="1908902"/>
          </a:xfrm>
        </p:spPr>
        <p:txBody>
          <a:bodyPr/>
          <a:lstStyle/>
          <a:p>
            <a:pPr algn="just"/>
            <a:r>
              <a:rPr lang="en-US" sz="1000" dirty="0">
                <a:hlinkClick r:id="rId3"/>
              </a:rPr>
              <a:t>Announcing lower pricing for Azure App Service Premium P0v3 to help build and modernize AI apps</a:t>
            </a:r>
            <a:endParaRPr lang="en-US" sz="1000" dirty="0"/>
          </a:p>
          <a:p>
            <a:pPr algn="just"/>
            <a:r>
              <a:rPr lang="en-US" sz="1000" dirty="0"/>
              <a:t>The entry-level Premium plan known as P0v3 is now available at a significantly lower price, making it even more convenient and affordable to get started in AI apps journey using favorite platform-as-a-service. </a:t>
            </a:r>
          </a:p>
          <a:p>
            <a:pPr algn="just"/>
            <a:r>
              <a:rPr lang="en-US" sz="1000" dirty="0"/>
              <a:t>Premium v3 is the latest generation of Azure App Service that offers high performance, high scalability, and high reliability as a multi-tenant managed service. Unlike previous generation plans such as Premium v2 or Standard, Premium v3 plans include commitment-based savings over one and three years that significantly lower the monthly bills, while delivering more powerful compute resources.</a:t>
            </a:r>
          </a:p>
        </p:txBody>
      </p:sp>
      <p:sp>
        <p:nvSpPr>
          <p:cNvPr id="11" name="Title 10">
            <a:extLst>
              <a:ext uri="{FF2B5EF4-FFF2-40B4-BE49-F238E27FC236}">
                <a16:creationId xmlns:a16="http://schemas.microsoft.com/office/drawing/2014/main" id="{55108E1B-188F-34CB-E2F4-B4F546C318BA}"/>
              </a:ext>
            </a:extLst>
          </p:cNvPr>
          <p:cNvSpPr>
            <a:spLocks noGrp="1"/>
          </p:cNvSpPr>
          <p:nvPr>
            <p:ph type="title"/>
          </p:nvPr>
        </p:nvSpPr>
        <p:spPr/>
        <p:txBody>
          <a:bodyPr/>
          <a:lstStyle/>
          <a:p>
            <a:r>
              <a:rPr lang="en-US" sz="1800" dirty="0"/>
              <a:t>Compute Updates</a:t>
            </a:r>
            <a:endParaRPr lang="en-US" dirty="0"/>
          </a:p>
        </p:txBody>
      </p:sp>
      <p:sp>
        <p:nvSpPr>
          <p:cNvPr id="13" name="Text Placeholder 12">
            <a:extLst>
              <a:ext uri="{FF2B5EF4-FFF2-40B4-BE49-F238E27FC236}">
                <a16:creationId xmlns:a16="http://schemas.microsoft.com/office/drawing/2014/main" id="{0AC618DB-0932-277F-3E42-37D002107928}"/>
              </a:ext>
            </a:extLst>
          </p:cNvPr>
          <p:cNvSpPr>
            <a:spLocks noGrp="1"/>
          </p:cNvSpPr>
          <p:nvPr>
            <p:ph type="body" sz="quarter" idx="15"/>
          </p:nvPr>
        </p:nvSpPr>
        <p:spPr/>
        <p:txBody>
          <a:bodyPr/>
          <a:lstStyle/>
          <a:p>
            <a:endParaRPr lang="en-US" dirty="0"/>
          </a:p>
        </p:txBody>
      </p:sp>
      <p:sp>
        <p:nvSpPr>
          <p:cNvPr id="14" name="Text Placeholder 13">
            <a:extLst>
              <a:ext uri="{FF2B5EF4-FFF2-40B4-BE49-F238E27FC236}">
                <a16:creationId xmlns:a16="http://schemas.microsoft.com/office/drawing/2014/main" id="{D5C20627-BF61-394B-61E8-E9F6702CBB52}"/>
              </a:ext>
            </a:extLst>
          </p:cNvPr>
          <p:cNvSpPr>
            <a:spLocks noGrp="1"/>
          </p:cNvSpPr>
          <p:nvPr>
            <p:ph type="body" sz="quarter" idx="16"/>
          </p:nvPr>
        </p:nvSpPr>
        <p:spPr>
          <a:xfrm>
            <a:off x="342900" y="855080"/>
            <a:ext cx="3955312" cy="911375"/>
          </a:xfrm>
        </p:spPr>
        <p:txBody>
          <a:bodyPr/>
          <a:lstStyle/>
          <a:p>
            <a:pPr algn="just"/>
            <a:r>
              <a:rPr lang="en-US" dirty="0">
                <a:hlinkClick r:id="rId4"/>
              </a:rPr>
              <a:t>Retirement: Azure Synapse Runtime for Apache Spark 3.1 disablement</a:t>
            </a:r>
            <a:endParaRPr lang="en-US" dirty="0"/>
          </a:p>
          <a:p>
            <a:pPr algn="just"/>
            <a:r>
              <a:rPr lang="en-US" dirty="0"/>
              <a:t>Disablement for Azure Synapse Runtime for Apache Spark 3.1 was announced on August 29th, 2024. MS recommend to upgrade Azure Synapse Runtime for Apache Spark 3.1 workloads to Azure Synapse Runtime for Apache Spark 3.4 - Azure Synapse Analytics</a:t>
            </a:r>
          </a:p>
        </p:txBody>
      </p:sp>
      <p:pic>
        <p:nvPicPr>
          <p:cNvPr id="4098" name="Picture 2" descr="thumbnail image 1 of blog post titled &#10; &#10; &#10;  &#10; &#10; &#10; &#10;    &#10;  &#10;   &#10;    &#10;      &#10;       Announcing lower pricing for Azure App Service Premium P0v3 to help build and modernize AI apps&#10;       &#10;      &#10;     &#10;   &#10;  &#10; &#10;   &#10; &#10; &#10; &#10; &#10; &#10;">
            <a:extLst>
              <a:ext uri="{FF2B5EF4-FFF2-40B4-BE49-F238E27FC236}">
                <a16:creationId xmlns:a16="http://schemas.microsoft.com/office/drawing/2014/main" id="{C38BACAF-9B69-F92D-4AE0-9986D57EF4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25378" y="2673927"/>
            <a:ext cx="4373436" cy="2267961"/>
          </a:xfrm>
          <a:prstGeom prst="rect">
            <a:avLst/>
          </a:prstGeom>
          <a:noFill/>
          <a:extLst>
            <a:ext uri="{909E8E84-426E-40DD-AFC4-6F175D3DCCD1}">
              <a14:hiddenFill xmlns:a14="http://schemas.microsoft.com/office/drawing/2010/main">
                <a:solidFill>
                  <a:srgbClr val="FFFFFF"/>
                </a:solidFill>
              </a14:hiddenFill>
            </a:ext>
          </a:extLst>
        </p:spPr>
      </p:pic>
      <p:sp>
        <p:nvSpPr>
          <p:cNvPr id="2" name="Text Placeholder 13">
            <a:extLst>
              <a:ext uri="{FF2B5EF4-FFF2-40B4-BE49-F238E27FC236}">
                <a16:creationId xmlns:a16="http://schemas.microsoft.com/office/drawing/2014/main" id="{37B98140-0FF0-620D-4A7F-67447D29065E}"/>
              </a:ext>
            </a:extLst>
          </p:cNvPr>
          <p:cNvSpPr txBox="1">
            <a:spLocks/>
          </p:cNvSpPr>
          <p:nvPr/>
        </p:nvSpPr>
        <p:spPr>
          <a:xfrm>
            <a:off x="342900" y="1812558"/>
            <a:ext cx="3955312" cy="3207765"/>
          </a:xfrm>
          <a:prstGeom prst="rect">
            <a:avLst/>
          </a:prstGeom>
        </p:spPr>
        <p:txBody>
          <a:bodyPr vert="horz" lIns="0" tIns="0" rIns="0" bIns="0" rtlCol="0">
            <a:noAutofit/>
          </a:bodyPr>
          <a:lstStyle>
            <a:lvl1pPr marL="0" indent="0" algn="l" defTabSz="685800" rtl="0" eaLnBrk="1" latinLnBrk="0" hangingPunct="1">
              <a:lnSpc>
                <a:spcPct val="110000"/>
              </a:lnSpc>
              <a:spcBef>
                <a:spcPts val="450"/>
              </a:spcBef>
              <a:spcAft>
                <a:spcPts val="0"/>
              </a:spcAft>
              <a:buFont typeface="Arial" panose="020B0604020202020204" pitchFamily="34" charset="0"/>
              <a:buNone/>
              <a:tabLst>
                <a:tab pos="2438400" algn="l"/>
              </a:tabLst>
              <a:defRPr sz="1000" b="0" i="0" kern="1200" baseline="0">
                <a:solidFill>
                  <a:schemeClr val="tx1"/>
                </a:solidFill>
                <a:latin typeface="+mj-lt"/>
                <a:ea typeface="Calibri" panose="020F0502020204030204" pitchFamily="34" charset="0"/>
                <a:cs typeface="Calibri" panose="020F0502020204030204" pitchFamily="34" charset="0"/>
              </a:defRPr>
            </a:lvl1pPr>
            <a:lvl2pPr marL="342900" indent="0" algn="l" defTabSz="685800" rtl="0" eaLnBrk="1" latinLnBrk="0" hangingPunct="1">
              <a:lnSpc>
                <a:spcPct val="110000"/>
              </a:lnSpc>
              <a:spcBef>
                <a:spcPts val="450"/>
              </a:spcBef>
              <a:spcAft>
                <a:spcPts val="0"/>
              </a:spcAft>
              <a:buFont typeface="Arial" panose="020B0604020202020204" pitchFamily="34" charset="0"/>
              <a:buNone/>
              <a:defRPr sz="750" b="0" i="0" kern="1200">
                <a:solidFill>
                  <a:schemeClr val="tx1"/>
                </a:solidFill>
                <a:latin typeface="+mn-lt"/>
                <a:ea typeface="Calibri" panose="020F0502020204030204" pitchFamily="34" charset="0"/>
                <a:cs typeface="Calibri" panose="020F0502020204030204" pitchFamily="34" charset="0"/>
              </a:defRPr>
            </a:lvl2pPr>
            <a:lvl3pPr marL="685800" indent="0" algn="l" defTabSz="685800" rtl="0" eaLnBrk="1" latinLnBrk="0" hangingPunct="1">
              <a:lnSpc>
                <a:spcPct val="110000"/>
              </a:lnSpc>
              <a:spcBef>
                <a:spcPts val="450"/>
              </a:spcBef>
              <a:spcAft>
                <a:spcPts val="0"/>
              </a:spcAft>
              <a:buFont typeface="Arial" panose="020B0604020202020204" pitchFamily="34" charset="0"/>
              <a:buNone/>
              <a:defRPr sz="750" b="0" i="0" kern="1200">
                <a:solidFill>
                  <a:schemeClr val="tx1"/>
                </a:solidFill>
                <a:latin typeface="+mn-lt"/>
                <a:ea typeface="Calibri" panose="020F0502020204030204" pitchFamily="34" charset="0"/>
                <a:cs typeface="Calibri" panose="020F0502020204030204" pitchFamily="34" charset="0"/>
              </a:defRPr>
            </a:lvl3pPr>
            <a:lvl4pPr marL="1028700" indent="0" algn="l" defTabSz="685800" rtl="0" eaLnBrk="1" latinLnBrk="0" hangingPunct="1">
              <a:lnSpc>
                <a:spcPct val="110000"/>
              </a:lnSpc>
              <a:spcBef>
                <a:spcPts val="450"/>
              </a:spcBef>
              <a:spcAft>
                <a:spcPts val="0"/>
              </a:spcAft>
              <a:buFont typeface="Arial" panose="020B0604020202020204" pitchFamily="34" charset="0"/>
              <a:buNone/>
              <a:defRPr sz="750" b="0" i="0" kern="1200">
                <a:solidFill>
                  <a:schemeClr val="tx1"/>
                </a:solidFill>
                <a:latin typeface="+mn-lt"/>
                <a:ea typeface="Calibri" panose="020F0502020204030204" pitchFamily="34" charset="0"/>
                <a:cs typeface="Calibri" panose="020F0502020204030204" pitchFamily="34" charset="0"/>
              </a:defRPr>
            </a:lvl4pPr>
            <a:lvl5pPr marL="1371600" indent="0" algn="l" defTabSz="685800" rtl="0" eaLnBrk="1" latinLnBrk="0" hangingPunct="1">
              <a:lnSpc>
                <a:spcPct val="110000"/>
              </a:lnSpc>
              <a:spcBef>
                <a:spcPts val="450"/>
              </a:spcBef>
              <a:spcAft>
                <a:spcPts val="0"/>
              </a:spcAft>
              <a:buFont typeface="Arial" panose="020B0604020202020204" pitchFamily="34" charset="0"/>
              <a:buNone/>
              <a:defRPr sz="750" b="0" i="0" kern="1200">
                <a:solidFill>
                  <a:schemeClr val="tx1"/>
                </a:solidFill>
                <a:latin typeface="+mn-lt"/>
                <a:ea typeface="Calibri" panose="020F0502020204030204" pitchFamily="34" charset="0"/>
                <a:cs typeface="Calibri" panose="020F050202020403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r>
              <a:rPr lang="en-US" dirty="0">
                <a:hlinkClick r:id="rId6"/>
              </a:rPr>
              <a:t>Bring Your Own NSG to Microsoft Azure Red Hat OpenShift Clusters</a:t>
            </a:r>
            <a:endParaRPr lang="en-US" dirty="0"/>
          </a:p>
          <a:p>
            <a:pPr algn="just"/>
            <a:r>
              <a:rPr lang="en-US" dirty="0"/>
              <a:t>Traditionally, when creating an ARO cluster, the ARO Resource Provider (RP) would generate a dedicated resource group containing cluster-specific resources, including Network Security Groups (NSGs).</a:t>
            </a:r>
          </a:p>
          <a:p>
            <a:pPr algn="just"/>
            <a:r>
              <a:rPr lang="en-US" dirty="0"/>
              <a:t>ARO now offers the ability to attach own preconfigured NSG to the ARO cluster subnets. This NSG resides in base or VNET resource group, giving full control over its rules throughout the cluster's lifecycle.</a:t>
            </a:r>
          </a:p>
          <a:p>
            <a:pPr algn="just"/>
            <a:r>
              <a:rPr lang="en-US" dirty="0"/>
              <a:t>Limitations:</a:t>
            </a:r>
          </a:p>
          <a:p>
            <a:pPr marL="171450" indent="-171450" algn="just">
              <a:buFont typeface="Arial" panose="020B0604020202020204" pitchFamily="34" charset="0"/>
              <a:buChar char="•"/>
            </a:pPr>
            <a:r>
              <a:rPr lang="en-US" dirty="0"/>
              <a:t>NSGs must be attached to both master and worker subnets before cluster creation.</a:t>
            </a:r>
          </a:p>
          <a:p>
            <a:pPr marL="171450" indent="-171450" algn="just">
              <a:buFont typeface="Arial" panose="020B0604020202020204" pitchFamily="34" charset="0"/>
              <a:buChar char="•"/>
            </a:pPr>
            <a:r>
              <a:rPr lang="en-US" dirty="0"/>
              <a:t>The feature can only be enabled during cluster creation, not for existing clusters.</a:t>
            </a:r>
          </a:p>
          <a:p>
            <a:pPr marL="171450" indent="-171450" algn="just">
              <a:buFont typeface="Arial" panose="020B0604020202020204" pitchFamily="34" charset="0"/>
              <a:buChar char="•"/>
            </a:pPr>
            <a:r>
              <a:rPr lang="en-US" dirty="0"/>
              <a:t>Manual updates to NSG rules are required when creating new Kubernetes </a:t>
            </a:r>
            <a:r>
              <a:rPr lang="en-US" dirty="0" err="1"/>
              <a:t>LoadBalancer</a:t>
            </a:r>
            <a:r>
              <a:rPr lang="en-US" dirty="0"/>
              <a:t> services or OpenShift routes.</a:t>
            </a:r>
          </a:p>
          <a:p>
            <a:pPr marL="171450" indent="-171450" algn="just">
              <a:buFont typeface="Arial" panose="020B0604020202020204" pitchFamily="34" charset="0"/>
              <a:buChar char="•"/>
            </a:pPr>
            <a:r>
              <a:rPr lang="en-US" dirty="0"/>
              <a:t>-Certain rules must be added to ensure the service can run its operations. Please see the documentation for these rules.</a:t>
            </a:r>
          </a:p>
          <a:p>
            <a:pPr algn="just"/>
            <a:endParaRPr lang="en-US" dirty="0"/>
          </a:p>
          <a:p>
            <a:pPr algn="just"/>
            <a:endParaRPr lang="en-US" dirty="0"/>
          </a:p>
        </p:txBody>
      </p:sp>
    </p:spTree>
    <p:extLst>
      <p:ext uri="{BB962C8B-B14F-4D97-AF65-F5344CB8AC3E}">
        <p14:creationId xmlns:p14="http://schemas.microsoft.com/office/powerpoint/2010/main" val="2553819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xEl>
                                              <p:pRg st="0" end="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2">
                                            <p:txEl>
                                              <p:pRg st="1" end="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2">
                                            <p:txEl>
                                              <p:pRg st="2" end="2"/>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0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F098EE-BBE3-B9BF-C218-E4DEA9A76D9C}"/>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DDE59A08-9A25-40C0-DC79-D2FB88CF728E}"/>
              </a:ext>
            </a:extLst>
          </p:cNvPr>
          <p:cNvSpPr>
            <a:spLocks noGrp="1"/>
          </p:cNvSpPr>
          <p:nvPr>
            <p:ph type="title"/>
          </p:nvPr>
        </p:nvSpPr>
        <p:spPr/>
        <p:txBody>
          <a:bodyPr/>
          <a:lstStyle/>
          <a:p>
            <a:r>
              <a:rPr lang="en-US" sz="1800" dirty="0"/>
              <a:t>Compute Updates</a:t>
            </a:r>
            <a:endParaRPr lang="en-US" dirty="0"/>
          </a:p>
        </p:txBody>
      </p:sp>
      <p:sp>
        <p:nvSpPr>
          <p:cNvPr id="13" name="Text Placeholder 12">
            <a:extLst>
              <a:ext uri="{FF2B5EF4-FFF2-40B4-BE49-F238E27FC236}">
                <a16:creationId xmlns:a16="http://schemas.microsoft.com/office/drawing/2014/main" id="{4D7D0670-36E5-9279-0AB3-70FC83D5A9FE}"/>
              </a:ext>
            </a:extLst>
          </p:cNvPr>
          <p:cNvSpPr>
            <a:spLocks noGrp="1"/>
          </p:cNvSpPr>
          <p:nvPr>
            <p:ph type="body" sz="quarter" idx="15"/>
          </p:nvPr>
        </p:nvSpPr>
        <p:spPr/>
        <p:txBody>
          <a:bodyPr/>
          <a:lstStyle/>
          <a:p>
            <a:endParaRPr lang="en-US" dirty="0"/>
          </a:p>
        </p:txBody>
      </p:sp>
      <p:sp>
        <p:nvSpPr>
          <p:cNvPr id="14" name="Text Placeholder 13">
            <a:extLst>
              <a:ext uri="{FF2B5EF4-FFF2-40B4-BE49-F238E27FC236}">
                <a16:creationId xmlns:a16="http://schemas.microsoft.com/office/drawing/2014/main" id="{9AC89A86-0455-61DD-7A55-DACDA81B83B1}"/>
              </a:ext>
            </a:extLst>
          </p:cNvPr>
          <p:cNvSpPr>
            <a:spLocks noGrp="1"/>
          </p:cNvSpPr>
          <p:nvPr>
            <p:ph type="body" sz="quarter" idx="16"/>
          </p:nvPr>
        </p:nvSpPr>
        <p:spPr/>
        <p:txBody>
          <a:bodyPr/>
          <a:lstStyle/>
          <a:p>
            <a:pPr algn="just"/>
            <a:r>
              <a:rPr lang="en-US" dirty="0">
                <a:hlinkClick r:id="rId2"/>
              </a:rPr>
              <a:t>Windows 365 GPU-enabled Cloud PCs now generally available</a:t>
            </a:r>
            <a:endParaRPr lang="en-US" dirty="0"/>
          </a:p>
          <a:p>
            <a:pPr algn="just"/>
            <a:r>
              <a:rPr lang="en-US" dirty="0"/>
              <a:t>GPU-enabled Cloud PCs are now generally available for Windows 365 Enterprise and Frontline editions. Users can now handle advanced workloads—that were traditionally limited by the constraints of local hardware—in the cloud with increased speed and efficiency. Sensitive data and high-value digital assets can be processed and stored securely in the cloud, mitigating the risks associated with local storage.</a:t>
            </a:r>
          </a:p>
          <a:p>
            <a:pPr algn="just"/>
            <a:r>
              <a:rPr lang="en-US" dirty="0"/>
              <a:t>The following configurations are available today through Windows 365 Enterprise and Frontline editions:</a:t>
            </a:r>
          </a:p>
          <a:p>
            <a:pPr marL="171450" indent="-171450" algn="just">
              <a:buFont typeface="Arial" panose="020B0604020202020204" pitchFamily="34" charset="0"/>
              <a:buChar char="•"/>
            </a:pPr>
            <a:r>
              <a:rPr lang="en-US" dirty="0"/>
              <a:t>Windows 365 GPU Standard</a:t>
            </a:r>
          </a:p>
          <a:p>
            <a:pPr marL="171450" indent="-171450" algn="just">
              <a:buFont typeface="Arial" panose="020B0604020202020204" pitchFamily="34" charset="0"/>
              <a:buChar char="•"/>
            </a:pPr>
            <a:r>
              <a:rPr lang="en-US" dirty="0"/>
              <a:t>Windows 365 GPU Super</a:t>
            </a:r>
          </a:p>
          <a:p>
            <a:pPr marL="171450" indent="-171450" algn="just">
              <a:buFont typeface="Arial" panose="020B0604020202020204" pitchFamily="34" charset="0"/>
              <a:buChar char="•"/>
            </a:pPr>
            <a:r>
              <a:rPr lang="en-US" dirty="0"/>
              <a:t>Windows 365 GPU Max</a:t>
            </a:r>
          </a:p>
        </p:txBody>
      </p:sp>
    </p:spTree>
    <p:extLst>
      <p:ext uri="{BB962C8B-B14F-4D97-AF65-F5344CB8AC3E}">
        <p14:creationId xmlns:p14="http://schemas.microsoft.com/office/powerpoint/2010/main" val="187353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ntinuum Theme">
  <a:themeElements>
    <a:clrScheme name="EPAM Continuum Final">
      <a:dk1>
        <a:srgbClr val="222222"/>
      </a:dk1>
      <a:lt1>
        <a:srgbClr val="FFFFFF"/>
      </a:lt1>
      <a:dk2>
        <a:srgbClr val="A0A0A0"/>
      </a:dk2>
      <a:lt2>
        <a:srgbClr val="DBDAD6"/>
      </a:lt2>
      <a:accent1>
        <a:srgbClr val="545454"/>
      </a:accent1>
      <a:accent2>
        <a:srgbClr val="FFC000"/>
      </a:accent2>
      <a:accent3>
        <a:srgbClr val="38C2D7"/>
      </a:accent3>
      <a:accent4>
        <a:srgbClr val="445464"/>
      </a:accent4>
      <a:accent5>
        <a:srgbClr val="008ACE"/>
      </a:accent5>
      <a:accent6>
        <a:srgbClr val="E53B2E"/>
      </a:accent6>
      <a:hlink>
        <a:srgbClr val="000000"/>
      </a:hlink>
      <a:folHlink>
        <a:srgbClr val="0000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accent1"/>
        </a:solidFill>
        <a:ln>
          <a:noFill/>
        </a:ln>
        <a:effectLst/>
      </a:spPr>
      <a:bodyPr wrap="none" rtlCol="0" anchor="ctr"/>
      <a:lstStyle>
        <a:defPPr algn="ctr">
          <a:defRPr sz="2400" dirty="0" err="1" smtClean="0">
            <a:solidFill>
              <a:schemeClr val="bg1"/>
            </a:solidFill>
            <a:latin typeface="Calibri Light" panose="020F0302020204030204" pitchFamily="34" charset="0"/>
            <a:ea typeface="Human Sans ExtraLight" charset="0"/>
            <a:cs typeface="Human Sans ExtraLight" charset="0"/>
          </a:defRPr>
        </a:defPPr>
      </a:lstStyle>
    </a:spDef>
    <a:lnDef>
      <a:spPr>
        <a:ln w="6350">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110000"/>
          </a:lnSpc>
          <a:spcBef>
            <a:spcPts val="600"/>
          </a:spcBef>
          <a:defRPr sz="1200" dirty="0" err="1" smtClean="0">
            <a:ea typeface="Human Sans" charset="0"/>
            <a:cs typeface="Human Sans" charset="0"/>
          </a:defRPr>
        </a:defPPr>
      </a:lstStyle>
    </a:txDef>
  </a:objectDefaults>
  <a:extraClrSchemeLst/>
  <a:extLst>
    <a:ext uri="{05A4C25C-085E-4340-85A3-A5531E510DB2}">
      <thm15:themeFamily xmlns:thm15="http://schemas.microsoft.com/office/thememl/2012/main" name="Continuum_Master_v1.1" id="{D2F91407-39AD-2344-8F42-01B4155FF2FD}" vid="{09F1F252-BD3A-0A45-9F6B-518524EA32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C3A9FD6A1D2BC41832AF270024651C7" ma:contentTypeVersion="6" ma:contentTypeDescription="Create a new document." ma:contentTypeScope="" ma:versionID="0421700c9180782018be286cde8a21da">
  <xsd:schema xmlns:xsd="http://www.w3.org/2001/XMLSchema" xmlns:xs="http://www.w3.org/2001/XMLSchema" xmlns:p="http://schemas.microsoft.com/office/2006/metadata/properties" xmlns:ns2="2e7e23d5-2c80-4164-89d2-1708db4037b8" xmlns:ns3="4e7ac07f-2cd6-47aa-8863-e3015989625c" targetNamespace="http://schemas.microsoft.com/office/2006/metadata/properties" ma:root="true" ma:fieldsID="541d07e3f89946b63e942fc7370dae48" ns2:_="" ns3:_="">
    <xsd:import namespace="2e7e23d5-2c80-4164-89d2-1708db4037b8"/>
    <xsd:import namespace="4e7ac07f-2cd6-47aa-8863-e3015989625c"/>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e7e23d5-2c80-4164-89d2-1708db4037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e7ac07f-2cd6-47aa-8863-e3015989625c"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DE7C614-AA74-4D4D-9D2D-D96DA5126C78}">
  <ds:schemaRefs>
    <ds:schemaRef ds:uri="http://schemas.microsoft.com/office/2006/metadata/properties"/>
    <ds:schemaRef ds:uri="http://schemas.microsoft.com/office/2006/documentManagement/types"/>
    <ds:schemaRef ds:uri="http://purl.org/dc/terms/"/>
    <ds:schemaRef ds:uri="http://purl.org/dc/elements/1.1/"/>
    <ds:schemaRef ds:uri="http://schemas.microsoft.com/office/infopath/2007/PartnerControls"/>
    <ds:schemaRef ds:uri="2e7e23d5-2c80-4164-89d2-1708db4037b8"/>
    <ds:schemaRef ds:uri="http://purl.org/dc/dcmitype/"/>
    <ds:schemaRef ds:uri="http://schemas.openxmlformats.org/package/2006/metadata/core-properties"/>
    <ds:schemaRef ds:uri="4e7ac07f-2cd6-47aa-8863-e3015989625c"/>
    <ds:schemaRef ds:uri="http://www.w3.org/XML/1998/namespace"/>
  </ds:schemaRefs>
</ds:datastoreItem>
</file>

<file path=customXml/itemProps2.xml><?xml version="1.0" encoding="utf-8"?>
<ds:datastoreItem xmlns:ds="http://schemas.openxmlformats.org/officeDocument/2006/customXml" ds:itemID="{EE04B39D-0CBA-4F8F-8809-785207E87965}">
  <ds:schemaRefs>
    <ds:schemaRef ds:uri="http://schemas.microsoft.com/sharepoint/v3/contenttype/forms"/>
  </ds:schemaRefs>
</ds:datastoreItem>
</file>

<file path=customXml/itemProps3.xml><?xml version="1.0" encoding="utf-8"?>
<ds:datastoreItem xmlns:ds="http://schemas.openxmlformats.org/officeDocument/2006/customXml" ds:itemID="{25D63988-C0DC-4185-91C3-6687DBA2F390}">
  <ds:schemaRefs>
    <ds:schemaRef ds:uri="2e7e23d5-2c80-4164-89d2-1708db4037b8"/>
    <ds:schemaRef ds:uri="4e7ac07f-2cd6-47aa-8863-e3015989625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2590e1b2-66ea-4d45-b1aa-185c322e3ba5}" enabled="1" method="Standard" siteId="{40a64d0b-f2f9-4a34-b1b3-0992ac0e5e4e}" contentBits="0" removed="0"/>
</clbl:labelList>
</file>

<file path=docProps/app.xml><?xml version="1.0" encoding="utf-8"?>
<Properties xmlns="http://schemas.openxmlformats.org/officeDocument/2006/extended-properties" xmlns:vt="http://schemas.openxmlformats.org/officeDocument/2006/docPropsVTypes">
  <Template>Covers</Template>
  <TotalTime>717</TotalTime>
  <Words>2216</Words>
  <Application>Microsoft Office PowerPoint</Application>
  <PresentationFormat>On-screen Show (16:9)</PresentationFormat>
  <Paragraphs>137</Paragraphs>
  <Slides>22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Human Sans</vt:lpstr>
      <vt:lpstr>Human Sans Regular</vt:lpstr>
      <vt:lpstr>SegoeUI</vt:lpstr>
      <vt:lpstr>Continuum Theme</vt:lpstr>
      <vt:lpstr>Azure Times #129</vt:lpstr>
      <vt:lpstr>PowerPoint Presentation</vt:lpstr>
      <vt:lpstr>Security &amp; Identity Updates</vt:lpstr>
      <vt:lpstr>PowerPoint Presentation</vt:lpstr>
      <vt:lpstr>Management &amp; Governance Updates</vt:lpstr>
      <vt:lpstr>PowerPoint Presentation</vt:lpstr>
      <vt:lpstr>Compute Updates</vt:lpstr>
      <vt:lpstr>Compute Updates</vt:lpstr>
      <vt:lpstr>Compute Updates</vt:lpstr>
      <vt:lpstr>PowerPoint Presentation</vt:lpstr>
      <vt:lpstr>Storage &amp; Data Updates</vt:lpstr>
      <vt:lpstr>Storage &amp; Data Updates</vt:lpstr>
      <vt:lpstr>Storage &amp; Data Updates</vt:lpstr>
      <vt:lpstr>PowerPoint Presentation</vt:lpstr>
      <vt:lpstr>Integration Updates</vt:lpstr>
      <vt:lpstr>PowerPoint Presentation</vt:lpstr>
      <vt:lpstr>DevOps &amp; IaC &amp; Automation</vt:lpstr>
      <vt:lpstr>DevOps &amp; IaC &amp; Automation</vt:lpstr>
      <vt:lpstr>DevOps &amp; IaC &amp; Automation</vt:lpstr>
      <vt:lpstr>PowerPoint Presentation</vt:lpstr>
      <vt:lpstr>Information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Maksim Rotar</cp:lastModifiedBy>
  <cp:revision>129</cp:revision>
  <dcterms:created xsi:type="dcterms:W3CDTF">2018-01-26T19:23:30Z</dcterms:created>
  <dcterms:modified xsi:type="dcterms:W3CDTF">2024-08-08T18:27:04Z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0x0101008C3A9FD6A1D2BC41832AF270024651C7</vt:lpwstr>
  </property>
</Properties>
</file>